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theme/themeOverride9.xml" ContentType="application/vnd.openxmlformats-officedocument.themeOverride+xml"/>
  <Override PartName="/ppt/charts/chart10.xml" ContentType="application/vnd.openxmlformats-officedocument.drawingml.chart+xml"/>
  <Override PartName="/ppt/theme/themeOverride10.xml" ContentType="application/vnd.openxmlformats-officedocument.themeOverride+xml"/>
  <Override PartName="/ppt/charts/chart11.xml" ContentType="application/vnd.openxmlformats-officedocument.drawingml.chart+xml"/>
  <Override PartName="/ppt/theme/themeOverride11.xml" ContentType="application/vnd.openxmlformats-officedocument.themeOverride+xml"/>
  <Override PartName="/ppt/charts/chart12.xml" ContentType="application/vnd.openxmlformats-officedocument.drawingml.chart+xml"/>
  <Override PartName="/ppt/theme/themeOverride12.xml" ContentType="application/vnd.openxmlformats-officedocument.themeOverride+xml"/>
  <Override PartName="/ppt/charts/chart13.xml" ContentType="application/vnd.openxmlformats-officedocument.drawingml.chart+xml"/>
  <Override PartName="/ppt/theme/themeOverride13.xml" ContentType="application/vnd.openxmlformats-officedocument.themeOverride+xml"/>
  <Override PartName="/ppt/charts/chart14.xml" ContentType="application/vnd.openxmlformats-officedocument.drawingml.chart+xml"/>
  <Override PartName="/ppt/theme/themeOverride14.xml" ContentType="application/vnd.openxmlformats-officedocument.themeOverride+xml"/>
  <Override PartName="/ppt/charts/chart15.xml" ContentType="application/vnd.openxmlformats-officedocument.drawingml.chart+xml"/>
  <Override PartName="/ppt/theme/themeOverride15.xml" ContentType="application/vnd.openxmlformats-officedocument.themeOverride+xml"/>
  <Override PartName="/ppt/charts/chart16.xml" ContentType="application/vnd.openxmlformats-officedocument.drawingml.chart+xml"/>
  <Override PartName="/ppt/theme/themeOverride16.xml" ContentType="application/vnd.openxmlformats-officedocument.themeOverride+xml"/>
  <Override PartName="/ppt/notesSlides/notesSlide2.xml" ContentType="application/vnd.openxmlformats-officedocument.presentationml.notesSlide+xml"/>
  <Override PartName="/ppt/charts/chart17.xml" ContentType="application/vnd.openxmlformats-officedocument.drawingml.chart+xml"/>
  <Override PartName="/ppt/theme/themeOverride17.xml" ContentType="application/vnd.openxmlformats-officedocument.themeOverride+xml"/>
  <Override PartName="/ppt/charts/chart18.xml" ContentType="application/vnd.openxmlformats-officedocument.drawingml.chart+xml"/>
  <Override PartName="/ppt/theme/themeOverride18.xml" ContentType="application/vnd.openxmlformats-officedocument.themeOverride+xml"/>
  <Override PartName="/ppt/charts/chart19.xml" ContentType="application/vnd.openxmlformats-officedocument.drawingml.chart+xml"/>
  <Override PartName="/ppt/theme/themeOverride19.xml" ContentType="application/vnd.openxmlformats-officedocument.themeOverride+xml"/>
  <Override PartName="/ppt/charts/chart20.xml" ContentType="application/vnd.openxmlformats-officedocument.drawingml.chart+xml"/>
  <Override PartName="/ppt/theme/themeOverride20.xml" ContentType="application/vnd.openxmlformats-officedocument.themeOverride+xml"/>
  <Override PartName="/ppt/charts/chart21.xml" ContentType="application/vnd.openxmlformats-officedocument.drawingml.chart+xml"/>
  <Override PartName="/ppt/theme/themeOverride21.xml" ContentType="application/vnd.openxmlformats-officedocument.themeOverride+xml"/>
  <Override PartName="/ppt/charts/chart22.xml" ContentType="application/vnd.openxmlformats-officedocument.drawingml.chart+xml"/>
  <Override PartName="/ppt/theme/themeOverride22.xml" ContentType="application/vnd.openxmlformats-officedocument.themeOverride+xml"/>
  <Override PartName="/ppt/charts/chart23.xml" ContentType="application/vnd.openxmlformats-officedocument.drawingml.chart+xml"/>
  <Override PartName="/ppt/theme/themeOverride23.xml" ContentType="application/vnd.openxmlformats-officedocument.themeOverride+xml"/>
  <Override PartName="/ppt/charts/chart24.xml" ContentType="application/vnd.openxmlformats-officedocument.drawingml.chart+xml"/>
  <Override PartName="/ppt/theme/themeOverride24.xml" ContentType="application/vnd.openxmlformats-officedocument.themeOverride+xml"/>
  <Override PartName="/ppt/charts/chart25.xml" ContentType="application/vnd.openxmlformats-officedocument.drawingml.chart+xml"/>
  <Override PartName="/ppt/theme/themeOverride25.xml" ContentType="application/vnd.openxmlformats-officedocument.themeOverride+xml"/>
  <Override PartName="/ppt/charts/chart26.xml" ContentType="application/vnd.openxmlformats-officedocument.drawingml.chart+xml"/>
  <Override PartName="/ppt/theme/themeOverride26.xml" ContentType="application/vnd.openxmlformats-officedocument.themeOverride+xml"/>
  <Override PartName="/ppt/charts/chart27.xml" ContentType="application/vnd.openxmlformats-officedocument.drawingml.chart+xml"/>
  <Override PartName="/ppt/theme/themeOverride27.xml" ContentType="application/vnd.openxmlformats-officedocument.themeOverride+xml"/>
  <Override PartName="/ppt/charts/chart28.xml" ContentType="application/vnd.openxmlformats-officedocument.drawingml.chart+xml"/>
  <Override PartName="/ppt/theme/themeOverride28.xml" ContentType="application/vnd.openxmlformats-officedocument.themeOverride+xml"/>
  <Override PartName="/ppt/charts/chart29.xml" ContentType="application/vnd.openxmlformats-officedocument.drawingml.chart+xml"/>
  <Override PartName="/ppt/theme/themeOverride29.xml" ContentType="application/vnd.openxmlformats-officedocument.themeOverride+xml"/>
  <Override PartName="/ppt/charts/chart30.xml" ContentType="application/vnd.openxmlformats-officedocument.drawingml.chart+xml"/>
  <Override PartName="/ppt/theme/themeOverride30.xml" ContentType="application/vnd.openxmlformats-officedocument.themeOverride+xml"/>
  <Override PartName="/ppt/charts/chart31.xml" ContentType="application/vnd.openxmlformats-officedocument.drawingml.chart+xml"/>
  <Override PartName="/ppt/theme/themeOverride31.xml" ContentType="application/vnd.openxmlformats-officedocument.themeOverride+xml"/>
  <Override PartName="/ppt/charts/chart32.xml" ContentType="application/vnd.openxmlformats-officedocument.drawingml.chart+xml"/>
  <Override PartName="/ppt/theme/themeOverride32.xml" ContentType="application/vnd.openxmlformats-officedocument.themeOverride+xml"/>
  <Override PartName="/ppt/notesSlides/notesSlide3.xml" ContentType="application/vnd.openxmlformats-officedocument.presentationml.notesSlide+xml"/>
  <Override PartName="/ppt/charts/chart33.xml" ContentType="application/vnd.openxmlformats-officedocument.drawingml.chart+xml"/>
  <Override PartName="/ppt/theme/themeOverride33.xml" ContentType="application/vnd.openxmlformats-officedocument.themeOverride+xml"/>
  <Override PartName="/ppt/charts/chart34.xml" ContentType="application/vnd.openxmlformats-officedocument.drawingml.chart+xml"/>
  <Override PartName="/ppt/theme/themeOverride34.xml" ContentType="application/vnd.openxmlformats-officedocument.themeOverride+xml"/>
  <Override PartName="/ppt/charts/chart35.xml" ContentType="application/vnd.openxmlformats-officedocument.drawingml.chart+xml"/>
  <Override PartName="/ppt/theme/themeOverride35.xml" ContentType="application/vnd.openxmlformats-officedocument.themeOverride+xml"/>
  <Override PartName="/ppt/charts/chart36.xml" ContentType="application/vnd.openxmlformats-officedocument.drawingml.chart+xml"/>
  <Override PartName="/ppt/theme/themeOverride36.xml" ContentType="application/vnd.openxmlformats-officedocument.themeOverride+xml"/>
  <Override PartName="/ppt/charts/chart37.xml" ContentType="application/vnd.openxmlformats-officedocument.drawingml.chart+xml"/>
  <Override PartName="/ppt/theme/themeOverride37.xml" ContentType="application/vnd.openxmlformats-officedocument.themeOverride+xml"/>
  <Override PartName="/ppt/charts/chart38.xml" ContentType="application/vnd.openxmlformats-officedocument.drawingml.chart+xml"/>
  <Override PartName="/ppt/theme/themeOverride38.xml" ContentType="application/vnd.openxmlformats-officedocument.themeOverride+xml"/>
  <Override PartName="/ppt/charts/chart39.xml" ContentType="application/vnd.openxmlformats-officedocument.drawingml.chart+xml"/>
  <Override PartName="/ppt/theme/themeOverride39.xml" ContentType="application/vnd.openxmlformats-officedocument.themeOverride+xml"/>
  <Override PartName="/ppt/charts/chart40.xml" ContentType="application/vnd.openxmlformats-officedocument.drawingml.chart+xml"/>
  <Override PartName="/ppt/theme/themeOverride40.xml" ContentType="application/vnd.openxmlformats-officedocument.themeOverride+xml"/>
  <Override PartName="/ppt/charts/chart41.xml" ContentType="application/vnd.openxmlformats-officedocument.drawingml.chart+xml"/>
  <Override PartName="/ppt/theme/themeOverride41.xml" ContentType="application/vnd.openxmlformats-officedocument.themeOverride+xml"/>
  <Override PartName="/ppt/charts/chart42.xml" ContentType="application/vnd.openxmlformats-officedocument.drawingml.chart+xml"/>
  <Override PartName="/ppt/theme/themeOverride42.xml" ContentType="application/vnd.openxmlformats-officedocument.themeOverride+xml"/>
  <Override PartName="/ppt/charts/chart43.xml" ContentType="application/vnd.openxmlformats-officedocument.drawingml.chart+xml"/>
  <Override PartName="/ppt/theme/themeOverride43.xml" ContentType="application/vnd.openxmlformats-officedocument.themeOverride+xml"/>
  <Override PartName="/ppt/charts/chart44.xml" ContentType="application/vnd.openxmlformats-officedocument.drawingml.chart+xml"/>
  <Override PartName="/ppt/theme/themeOverride44.xml" ContentType="application/vnd.openxmlformats-officedocument.themeOverride+xml"/>
  <Override PartName="/ppt/charts/chart45.xml" ContentType="application/vnd.openxmlformats-officedocument.drawingml.chart+xml"/>
  <Override PartName="/ppt/theme/themeOverride45.xml" ContentType="application/vnd.openxmlformats-officedocument.themeOverride+xml"/>
  <Override PartName="/ppt/charts/chart46.xml" ContentType="application/vnd.openxmlformats-officedocument.drawingml.chart+xml"/>
  <Override PartName="/ppt/theme/themeOverride46.xml" ContentType="application/vnd.openxmlformats-officedocument.themeOverride+xml"/>
  <Override PartName="/ppt/charts/chart47.xml" ContentType="application/vnd.openxmlformats-officedocument.drawingml.chart+xml"/>
  <Override PartName="/ppt/theme/themeOverride47.xml" ContentType="application/vnd.openxmlformats-officedocument.themeOverride+xml"/>
  <Override PartName="/ppt/charts/chart48.xml" ContentType="application/vnd.openxmlformats-officedocument.drawingml.chart+xml"/>
  <Override PartName="/ppt/theme/themeOverride48.xml" ContentType="application/vnd.openxmlformats-officedocument.themeOverride+xml"/>
  <Override PartName="/ppt/charts/chart49.xml" ContentType="application/vnd.openxmlformats-officedocument.drawingml.chart+xml"/>
  <Override PartName="/ppt/theme/themeOverride49.xml" ContentType="application/vnd.openxmlformats-officedocument.themeOverride+xml"/>
  <Override PartName="/ppt/charts/chart50.xml" ContentType="application/vnd.openxmlformats-officedocument.drawingml.chart+xml"/>
  <Override PartName="/ppt/theme/themeOverride50.xml" ContentType="application/vnd.openxmlformats-officedocument.themeOverride+xml"/>
  <Override PartName="/ppt/charts/chart51.xml" ContentType="application/vnd.openxmlformats-officedocument.drawingml.chart+xml"/>
  <Override PartName="/ppt/theme/themeOverride51.xml" ContentType="application/vnd.openxmlformats-officedocument.themeOverride+xml"/>
  <Override PartName="/ppt/charts/chart52.xml" ContentType="application/vnd.openxmlformats-officedocument.drawingml.chart+xml"/>
  <Override PartName="/ppt/theme/themeOverride52.xml" ContentType="application/vnd.openxmlformats-officedocument.themeOverride+xml"/>
  <Override PartName="/ppt/notesSlides/notesSlide4.xml" ContentType="application/vnd.openxmlformats-officedocument.presentationml.notesSlide+xml"/>
  <Override PartName="/ppt/charts/chart53.xml" ContentType="application/vnd.openxmlformats-officedocument.drawingml.chart+xml"/>
  <Override PartName="/ppt/theme/themeOverride53.xml" ContentType="application/vnd.openxmlformats-officedocument.themeOverride+xml"/>
  <Override PartName="/ppt/charts/chart54.xml" ContentType="application/vnd.openxmlformats-officedocument.drawingml.chart+xml"/>
  <Override PartName="/ppt/theme/themeOverride54.xml" ContentType="application/vnd.openxmlformats-officedocument.themeOverride+xml"/>
  <Override PartName="/ppt/charts/chart55.xml" ContentType="application/vnd.openxmlformats-officedocument.drawingml.chart+xml"/>
  <Override PartName="/ppt/theme/themeOverride55.xml" ContentType="application/vnd.openxmlformats-officedocument.themeOverride+xml"/>
  <Override PartName="/ppt/charts/chart56.xml" ContentType="application/vnd.openxmlformats-officedocument.drawingml.chart+xml"/>
  <Override PartName="/ppt/theme/themeOverride56.xml" ContentType="application/vnd.openxmlformats-officedocument.themeOverride+xml"/>
  <Override PartName="/ppt/charts/chart57.xml" ContentType="application/vnd.openxmlformats-officedocument.drawingml.chart+xml"/>
  <Override PartName="/ppt/theme/themeOverride57.xml" ContentType="application/vnd.openxmlformats-officedocument.themeOverride+xml"/>
  <Override PartName="/ppt/charts/chart58.xml" ContentType="application/vnd.openxmlformats-officedocument.drawingml.chart+xml"/>
  <Override PartName="/ppt/theme/themeOverride58.xml" ContentType="application/vnd.openxmlformats-officedocument.themeOverride+xml"/>
  <Override PartName="/ppt/charts/chart59.xml" ContentType="application/vnd.openxmlformats-officedocument.drawingml.chart+xml"/>
  <Override PartName="/ppt/theme/themeOverride59.xml" ContentType="application/vnd.openxmlformats-officedocument.themeOverride+xml"/>
  <Override PartName="/ppt/charts/chart60.xml" ContentType="application/vnd.openxmlformats-officedocument.drawingml.chart+xml"/>
  <Override PartName="/ppt/theme/themeOverride60.xml" ContentType="application/vnd.openxmlformats-officedocument.themeOverride+xml"/>
  <Override PartName="/ppt/charts/chart61.xml" ContentType="application/vnd.openxmlformats-officedocument.drawingml.chart+xml"/>
  <Override PartName="/ppt/theme/themeOverride61.xml" ContentType="application/vnd.openxmlformats-officedocument.themeOverride+xml"/>
  <Override PartName="/ppt/charts/chart62.xml" ContentType="application/vnd.openxmlformats-officedocument.drawingml.chart+xml"/>
  <Override PartName="/ppt/theme/themeOverride62.xml" ContentType="application/vnd.openxmlformats-officedocument.themeOverride+xml"/>
  <Override PartName="/ppt/charts/chart63.xml" ContentType="application/vnd.openxmlformats-officedocument.drawingml.chart+xml"/>
  <Override PartName="/ppt/theme/themeOverride63.xml" ContentType="application/vnd.openxmlformats-officedocument.themeOverride+xml"/>
  <Override PartName="/ppt/charts/chart64.xml" ContentType="application/vnd.openxmlformats-officedocument.drawingml.chart+xml"/>
  <Override PartName="/ppt/theme/themeOverride64.xml" ContentType="application/vnd.openxmlformats-officedocument.themeOverride+xml"/>
  <Override PartName="/ppt/charts/chart65.xml" ContentType="application/vnd.openxmlformats-officedocument.drawingml.chart+xml"/>
  <Override PartName="/ppt/theme/themeOverride65.xml" ContentType="application/vnd.openxmlformats-officedocument.themeOverride+xml"/>
  <Override PartName="/ppt/charts/chart66.xml" ContentType="application/vnd.openxmlformats-officedocument.drawingml.chart+xml"/>
  <Override PartName="/ppt/theme/themeOverride66.xml" ContentType="application/vnd.openxmlformats-officedocument.themeOverride+xml"/>
  <Override PartName="/ppt/charts/chart67.xml" ContentType="application/vnd.openxmlformats-officedocument.drawingml.chart+xml"/>
  <Override PartName="/ppt/theme/themeOverride67.xml" ContentType="application/vnd.openxmlformats-officedocument.themeOverride+xml"/>
  <Override PartName="/ppt/charts/chart68.xml" ContentType="application/vnd.openxmlformats-officedocument.drawingml.chart+xml"/>
  <Override PartName="/ppt/theme/themeOverride68.xml" ContentType="application/vnd.openxmlformats-officedocument.themeOverride+xml"/>
  <Override PartName="/ppt/charts/chart69.xml" ContentType="application/vnd.openxmlformats-officedocument.drawingml.chart+xml"/>
  <Override PartName="/ppt/theme/themeOverride69.xml" ContentType="application/vnd.openxmlformats-officedocument.themeOverride+xml"/>
  <Override PartName="/ppt/charts/chart70.xml" ContentType="application/vnd.openxmlformats-officedocument.drawingml.chart+xml"/>
  <Override PartName="/ppt/theme/themeOverride70.xml" ContentType="application/vnd.openxmlformats-officedocument.themeOverride+xml"/>
  <Override PartName="/ppt/charts/chart71.xml" ContentType="application/vnd.openxmlformats-officedocument.drawingml.chart+xml"/>
  <Override PartName="/ppt/theme/themeOverride71.xml" ContentType="application/vnd.openxmlformats-officedocument.themeOverride+xml"/>
  <Override PartName="/ppt/charts/chart72.xml" ContentType="application/vnd.openxmlformats-officedocument.drawingml.chart+xml"/>
  <Override PartName="/ppt/theme/themeOverride72.xml" ContentType="application/vnd.openxmlformats-officedocument.themeOverride+xml"/>
  <Override PartName="/ppt/charts/chart73.xml" ContentType="application/vnd.openxmlformats-officedocument.drawingml.chart+xml"/>
  <Override PartName="/ppt/theme/themeOverride73.xml" ContentType="application/vnd.openxmlformats-officedocument.themeOverride+xml"/>
  <Override PartName="/ppt/charts/chart74.xml" ContentType="application/vnd.openxmlformats-officedocument.drawingml.chart+xml"/>
  <Override PartName="/ppt/theme/themeOverride74.xml" ContentType="application/vnd.openxmlformats-officedocument.themeOverride+xml"/>
  <Override PartName="/ppt/charts/chart75.xml" ContentType="application/vnd.openxmlformats-officedocument.drawingml.chart+xml"/>
  <Override PartName="/ppt/theme/themeOverride75.xml" ContentType="application/vnd.openxmlformats-officedocument.themeOverride+xml"/>
  <Override PartName="/ppt/charts/chart76.xml" ContentType="application/vnd.openxmlformats-officedocument.drawingml.chart+xml"/>
  <Override PartName="/ppt/theme/themeOverride76.xml" ContentType="application/vnd.openxmlformats-officedocument.themeOverride+xml"/>
  <Override PartName="/ppt/charts/chart77.xml" ContentType="application/vnd.openxmlformats-officedocument.drawingml.chart+xml"/>
  <Override PartName="/ppt/theme/themeOverride77.xml" ContentType="application/vnd.openxmlformats-officedocument.themeOverride+xml"/>
  <Override PartName="/ppt/charts/chart78.xml" ContentType="application/vnd.openxmlformats-officedocument.drawingml.chart+xml"/>
  <Override PartName="/ppt/theme/themeOverride78.xml" ContentType="application/vnd.openxmlformats-officedocument.themeOverride+xml"/>
  <Override PartName="/ppt/charts/chart79.xml" ContentType="application/vnd.openxmlformats-officedocument.drawingml.chart+xml"/>
  <Override PartName="/ppt/theme/themeOverride79.xml" ContentType="application/vnd.openxmlformats-officedocument.themeOverride+xml"/>
  <Override PartName="/ppt/charts/chart80.xml" ContentType="application/vnd.openxmlformats-officedocument.drawingml.chart+xml"/>
  <Override PartName="/ppt/theme/themeOverride80.xml" ContentType="application/vnd.openxmlformats-officedocument.themeOverride+xml"/>
  <Override PartName="/ppt/charts/chart81.xml" ContentType="application/vnd.openxmlformats-officedocument.drawingml.chart+xml"/>
  <Override PartName="/ppt/theme/themeOverride81.xml" ContentType="application/vnd.openxmlformats-officedocument.themeOverride+xml"/>
  <Override PartName="/ppt/charts/chart82.xml" ContentType="application/vnd.openxmlformats-officedocument.drawingml.chart+xml"/>
  <Override PartName="/ppt/theme/themeOverride82.xml" ContentType="application/vnd.openxmlformats-officedocument.themeOverride+xml"/>
  <Override PartName="/ppt/charts/chart83.xml" ContentType="application/vnd.openxmlformats-officedocument.drawingml.chart+xml"/>
  <Override PartName="/ppt/theme/themeOverride83.xml" ContentType="application/vnd.openxmlformats-officedocument.themeOverride+xml"/>
  <Override PartName="/ppt/charts/chart84.xml" ContentType="application/vnd.openxmlformats-officedocument.drawingml.chart+xml"/>
  <Override PartName="/ppt/theme/themeOverride84.xml" ContentType="application/vnd.openxmlformats-officedocument.themeOverride+xml"/>
  <Override PartName="/ppt/notesSlides/notesSlide5.xml" ContentType="application/vnd.openxmlformats-officedocument.presentationml.notesSlide+xml"/>
  <Override PartName="/ppt/charts/chart85.xml" ContentType="application/vnd.openxmlformats-officedocument.drawingml.chart+xml"/>
  <Override PartName="/ppt/theme/themeOverride85.xml" ContentType="application/vnd.openxmlformats-officedocument.themeOverride+xml"/>
  <Override PartName="/ppt/charts/chart86.xml" ContentType="application/vnd.openxmlformats-officedocument.drawingml.chart+xml"/>
  <Override PartName="/ppt/theme/themeOverride86.xml" ContentType="application/vnd.openxmlformats-officedocument.themeOverride+xml"/>
  <Override PartName="/ppt/charts/chart87.xml" ContentType="application/vnd.openxmlformats-officedocument.drawingml.chart+xml"/>
  <Override PartName="/ppt/theme/themeOverride87.xml" ContentType="application/vnd.openxmlformats-officedocument.themeOverride+xml"/>
  <Override PartName="/ppt/charts/chart88.xml" ContentType="application/vnd.openxmlformats-officedocument.drawingml.chart+xml"/>
  <Override PartName="/ppt/theme/themeOverride88.xml" ContentType="application/vnd.openxmlformats-officedocument.themeOverride+xml"/>
  <Override PartName="/ppt/charts/chart89.xml" ContentType="application/vnd.openxmlformats-officedocument.drawingml.chart+xml"/>
  <Override PartName="/ppt/theme/themeOverride89.xml" ContentType="application/vnd.openxmlformats-officedocument.themeOverride+xml"/>
  <Override PartName="/ppt/charts/chart90.xml" ContentType="application/vnd.openxmlformats-officedocument.drawingml.chart+xml"/>
  <Override PartName="/ppt/theme/themeOverride90.xml" ContentType="application/vnd.openxmlformats-officedocument.themeOverride+xml"/>
  <Override PartName="/ppt/charts/chart91.xml" ContentType="application/vnd.openxmlformats-officedocument.drawingml.chart+xml"/>
  <Override PartName="/ppt/theme/themeOverride91.xml" ContentType="application/vnd.openxmlformats-officedocument.themeOverride+xml"/>
  <Override PartName="/ppt/charts/chart92.xml" ContentType="application/vnd.openxmlformats-officedocument.drawingml.chart+xml"/>
  <Override PartName="/ppt/theme/themeOverride92.xml" ContentType="application/vnd.openxmlformats-officedocument.themeOverride+xml"/>
  <Override PartName="/ppt/charts/chart93.xml" ContentType="application/vnd.openxmlformats-officedocument.drawingml.chart+xml"/>
  <Override PartName="/ppt/theme/themeOverride93.xml" ContentType="application/vnd.openxmlformats-officedocument.themeOverride+xml"/>
  <Override PartName="/ppt/charts/chart94.xml" ContentType="application/vnd.openxmlformats-officedocument.drawingml.chart+xml"/>
  <Override PartName="/ppt/theme/themeOverride94.xml" ContentType="application/vnd.openxmlformats-officedocument.themeOverride+xml"/>
  <Override PartName="/ppt/charts/chart95.xml" ContentType="application/vnd.openxmlformats-officedocument.drawingml.chart+xml"/>
  <Override PartName="/ppt/theme/themeOverride95.xml" ContentType="application/vnd.openxmlformats-officedocument.themeOverride+xml"/>
  <Override PartName="/ppt/charts/chart96.xml" ContentType="application/vnd.openxmlformats-officedocument.drawingml.chart+xml"/>
  <Override PartName="/ppt/theme/themeOverride96.xml" ContentType="application/vnd.openxmlformats-officedocument.themeOverride+xml"/>
  <Override PartName="/ppt/charts/chart97.xml" ContentType="application/vnd.openxmlformats-officedocument.drawingml.chart+xml"/>
  <Override PartName="/ppt/theme/themeOverride97.xml" ContentType="application/vnd.openxmlformats-officedocument.themeOverride+xml"/>
  <Override PartName="/ppt/charts/chart98.xml" ContentType="application/vnd.openxmlformats-officedocument.drawingml.chart+xml"/>
  <Override PartName="/ppt/theme/themeOverride98.xml" ContentType="application/vnd.openxmlformats-officedocument.themeOverride+xml"/>
  <Override PartName="/ppt/charts/chart99.xml" ContentType="application/vnd.openxmlformats-officedocument.drawingml.chart+xml"/>
  <Override PartName="/ppt/theme/themeOverride99.xml" ContentType="application/vnd.openxmlformats-officedocument.themeOverride+xml"/>
  <Override PartName="/ppt/charts/chart100.xml" ContentType="application/vnd.openxmlformats-officedocument.drawingml.chart+xml"/>
  <Override PartName="/ppt/theme/themeOverride100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colors1.xml" ContentType="application/vnd.ms-office.chartcolorstyle+xml"/>
  <Override PartName="/ppt/charts/style1.xml" ContentType="application/vnd.ms-office.chartstyle+xml"/>
  <Override PartName="/ppt/charts/colors2.xml" ContentType="application/vnd.ms-office.chartcolorstyle+xml"/>
  <Override PartName="/ppt/charts/style2.xml" ContentType="application/vnd.ms-office.chartstyle+xml"/>
  <Override PartName="/ppt/charts/colors3.xml" ContentType="application/vnd.ms-office.chartcolorstyle+xml"/>
  <Override PartName="/ppt/charts/style3.xml" ContentType="application/vnd.ms-office.chartstyle+xml"/>
  <Override PartName="/ppt/charts/colors4.xml" ContentType="application/vnd.ms-office.chartcolorstyle+xml"/>
  <Override PartName="/ppt/charts/style4.xml" ContentType="application/vnd.ms-office.chartstyle+xml"/>
  <Override PartName="/ppt/charts/colors5.xml" ContentType="application/vnd.ms-office.chartcolorstyle+xml"/>
  <Override PartName="/ppt/charts/style5.xml" ContentType="application/vnd.ms-office.chartstyle+xml"/>
  <Override PartName="/ppt/charts/colors6.xml" ContentType="application/vnd.ms-office.chartcolorstyle+xml"/>
  <Override PartName="/ppt/charts/style6.xml" ContentType="application/vnd.ms-office.chartstyle+xml"/>
  <Override PartName="/ppt/charts/colors7.xml" ContentType="application/vnd.ms-office.chartcolorstyle+xml"/>
  <Override PartName="/ppt/charts/style7.xml" ContentType="application/vnd.ms-office.chartstyle+xml"/>
  <Override PartName="/ppt/charts/colors8.xml" ContentType="application/vnd.ms-office.chartcolorstyle+xml"/>
  <Override PartName="/ppt/charts/style8.xml" ContentType="application/vnd.ms-office.chartstyle+xml"/>
  <Override PartName="/ppt/charts/colors9.xml" ContentType="application/vnd.ms-office.chartcolorstyle+xml"/>
  <Override PartName="/ppt/charts/style9.xml" ContentType="application/vnd.ms-office.chartstyle+xml"/>
  <Override PartName="/ppt/charts/colors10.xml" ContentType="application/vnd.ms-office.chartcolorstyle+xml"/>
  <Override PartName="/ppt/charts/style10.xml" ContentType="application/vnd.ms-office.chartstyle+xml"/>
  <Override PartName="/ppt/charts/colors11.xml" ContentType="application/vnd.ms-office.chartcolorstyle+xml"/>
  <Override PartName="/ppt/charts/style11.xml" ContentType="application/vnd.ms-office.chartstyle+xml"/>
  <Override PartName="/ppt/charts/colors12.xml" ContentType="application/vnd.ms-office.chartcolorstyle+xml"/>
  <Override PartName="/ppt/charts/style12.xml" ContentType="application/vnd.ms-office.chartstyle+xml"/>
  <Override PartName="/ppt/charts/colors13.xml" ContentType="application/vnd.ms-office.chartcolorstyle+xml"/>
  <Override PartName="/ppt/charts/style13.xml" ContentType="application/vnd.ms-office.chartstyle+xml"/>
  <Override PartName="/ppt/charts/colors14.xml" ContentType="application/vnd.ms-office.chartcolorstyle+xml"/>
  <Override PartName="/ppt/charts/style14.xml" ContentType="application/vnd.ms-office.chartstyle+xml"/>
  <Override PartName="/ppt/charts/colors15.xml" ContentType="application/vnd.ms-office.chartcolorstyle+xml"/>
  <Override PartName="/ppt/charts/style15.xml" ContentType="application/vnd.ms-office.chartstyle+xml"/>
  <Override PartName="/ppt/charts/colors16.xml" ContentType="application/vnd.ms-office.chartcolorstyle+xml"/>
  <Override PartName="/ppt/charts/style16.xml" ContentType="application/vnd.ms-office.chartstyle+xml"/>
  <Override PartName="/ppt/charts/colors17.xml" ContentType="application/vnd.ms-office.chartcolorstyle+xml"/>
  <Override PartName="/ppt/charts/style17.xml" ContentType="application/vnd.ms-office.chartstyle+xml"/>
  <Override PartName="/ppt/charts/colors18.xml" ContentType="application/vnd.ms-office.chartcolorstyle+xml"/>
  <Override PartName="/ppt/charts/style18.xml" ContentType="application/vnd.ms-office.chartstyle+xml"/>
  <Override PartName="/ppt/charts/colors19.xml" ContentType="application/vnd.ms-office.chartcolorstyle+xml"/>
  <Override PartName="/ppt/charts/style19.xml" ContentType="application/vnd.ms-office.chartstyle+xml"/>
  <Override PartName="/ppt/charts/colors20.xml" ContentType="application/vnd.ms-office.chartcolorstyle+xml"/>
  <Override PartName="/ppt/charts/style20.xml" ContentType="application/vnd.ms-office.chartstyle+xml"/>
  <Override PartName="/ppt/charts/colors21.xml" ContentType="application/vnd.ms-office.chartcolorstyle+xml"/>
  <Override PartName="/ppt/charts/style21.xml" ContentType="application/vnd.ms-office.chartstyle+xml"/>
  <Override PartName="/ppt/charts/colors22.xml" ContentType="application/vnd.ms-office.chartcolorstyle+xml"/>
  <Override PartName="/ppt/charts/style22.xml" ContentType="application/vnd.ms-office.chartstyle+xml"/>
  <Override PartName="/ppt/charts/colors23.xml" ContentType="application/vnd.ms-office.chartcolorstyle+xml"/>
  <Override PartName="/ppt/charts/style23.xml" ContentType="application/vnd.ms-office.chartstyle+xml"/>
  <Override PartName="/ppt/charts/colors24.xml" ContentType="application/vnd.ms-office.chartcolorstyle+xml"/>
  <Override PartName="/ppt/charts/style24.xml" ContentType="application/vnd.ms-office.chartstyle+xml"/>
  <Override PartName="/ppt/charts/colors25.xml" ContentType="application/vnd.ms-office.chartcolorstyle+xml"/>
  <Override PartName="/ppt/charts/style25.xml" ContentType="application/vnd.ms-office.chartstyle+xml"/>
  <Override PartName="/ppt/charts/colors26.xml" ContentType="application/vnd.ms-office.chartcolorstyle+xml"/>
  <Override PartName="/ppt/charts/style26.xml" ContentType="application/vnd.ms-office.chartstyle+xml"/>
  <Override PartName="/ppt/charts/colors27.xml" ContentType="application/vnd.ms-office.chartcolorstyle+xml"/>
  <Override PartName="/ppt/charts/style27.xml" ContentType="application/vnd.ms-office.chartstyle+xml"/>
  <Override PartName="/ppt/charts/colors28.xml" ContentType="application/vnd.ms-office.chartcolorstyle+xml"/>
  <Override PartName="/ppt/charts/style28.xml" ContentType="application/vnd.ms-office.chartstyle+xml"/>
  <Override PartName="/ppt/charts/colors29.xml" ContentType="application/vnd.ms-office.chartcolorstyle+xml"/>
  <Override PartName="/ppt/charts/style29.xml" ContentType="application/vnd.ms-office.chartstyle+xml"/>
  <Override PartName="/ppt/charts/colors30.xml" ContentType="application/vnd.ms-office.chartcolorstyle+xml"/>
  <Override PartName="/ppt/charts/style30.xml" ContentType="application/vnd.ms-office.chartstyle+xml"/>
  <Override PartName="/ppt/charts/colors31.xml" ContentType="application/vnd.ms-office.chartcolorstyle+xml"/>
  <Override PartName="/ppt/charts/style31.xml" ContentType="application/vnd.ms-office.chartstyle+xml"/>
  <Override PartName="/ppt/charts/colors32.xml" ContentType="application/vnd.ms-office.chartcolorstyle+xml"/>
  <Override PartName="/ppt/charts/style32.xml" ContentType="application/vnd.ms-office.chartstyle+xml"/>
  <Override PartName="/ppt/charts/colors33.xml" ContentType="application/vnd.ms-office.chartcolorstyle+xml"/>
  <Override PartName="/ppt/charts/style33.xml" ContentType="application/vnd.ms-office.chartstyle+xml"/>
  <Override PartName="/ppt/charts/colors34.xml" ContentType="application/vnd.ms-office.chartcolorstyle+xml"/>
  <Override PartName="/ppt/charts/style34.xml" ContentType="application/vnd.ms-office.chartstyle+xml"/>
  <Override PartName="/ppt/charts/colors35.xml" ContentType="application/vnd.ms-office.chartcolorstyle+xml"/>
  <Override PartName="/ppt/charts/style35.xml" ContentType="application/vnd.ms-office.chartstyle+xml"/>
  <Override PartName="/ppt/charts/colors36.xml" ContentType="application/vnd.ms-office.chartcolorstyle+xml"/>
  <Override PartName="/ppt/charts/style36.xml" ContentType="application/vnd.ms-office.chartstyle+xml"/>
  <Override PartName="/ppt/charts/colors37.xml" ContentType="application/vnd.ms-office.chartcolorstyle+xml"/>
  <Override PartName="/ppt/charts/style37.xml" ContentType="application/vnd.ms-office.chartstyle+xml"/>
  <Override PartName="/ppt/charts/colors38.xml" ContentType="application/vnd.ms-office.chartcolorstyle+xml"/>
  <Override PartName="/ppt/charts/style38.xml" ContentType="application/vnd.ms-office.chartstyle+xml"/>
  <Override PartName="/ppt/charts/colors39.xml" ContentType="application/vnd.ms-office.chartcolorstyle+xml"/>
  <Override PartName="/ppt/charts/style39.xml" ContentType="application/vnd.ms-office.chartstyle+xml"/>
  <Override PartName="/ppt/charts/colors40.xml" ContentType="application/vnd.ms-office.chartcolorstyle+xml"/>
  <Override PartName="/ppt/charts/style40.xml" ContentType="application/vnd.ms-office.chartstyle+xml"/>
  <Override PartName="/ppt/charts/colors41.xml" ContentType="application/vnd.ms-office.chartcolorstyle+xml"/>
  <Override PartName="/ppt/charts/style41.xml" ContentType="application/vnd.ms-office.chartstyle+xml"/>
  <Override PartName="/ppt/charts/colors42.xml" ContentType="application/vnd.ms-office.chartcolorstyle+xml"/>
  <Override PartName="/ppt/charts/style42.xml" ContentType="application/vnd.ms-office.chartstyle+xml"/>
  <Override PartName="/ppt/charts/colors43.xml" ContentType="application/vnd.ms-office.chartcolorstyle+xml"/>
  <Override PartName="/ppt/charts/style43.xml" ContentType="application/vnd.ms-office.chartstyle+xml"/>
  <Override PartName="/ppt/charts/colors44.xml" ContentType="application/vnd.ms-office.chartcolorstyle+xml"/>
  <Override PartName="/ppt/charts/style44.xml" ContentType="application/vnd.ms-office.chartstyle+xml"/>
  <Override PartName="/ppt/charts/colors45.xml" ContentType="application/vnd.ms-office.chartcolorstyle+xml"/>
  <Override PartName="/ppt/charts/style45.xml" ContentType="application/vnd.ms-office.chartstyle+xml"/>
  <Override PartName="/ppt/charts/colors46.xml" ContentType="application/vnd.ms-office.chartcolorstyle+xml"/>
  <Override PartName="/ppt/charts/style46.xml" ContentType="application/vnd.ms-office.chartstyle+xml"/>
  <Override PartName="/ppt/charts/colors47.xml" ContentType="application/vnd.ms-office.chartcolorstyle+xml"/>
  <Override PartName="/ppt/charts/style47.xml" ContentType="application/vnd.ms-office.chartstyle+xml"/>
  <Override PartName="/ppt/charts/colors48.xml" ContentType="application/vnd.ms-office.chartcolorstyle+xml"/>
  <Override PartName="/ppt/charts/style48.xml" ContentType="application/vnd.ms-office.chartstyle+xml"/>
  <Override PartName="/ppt/charts/colors49.xml" ContentType="application/vnd.ms-office.chartcolorstyle+xml"/>
  <Override PartName="/ppt/charts/style49.xml" ContentType="application/vnd.ms-office.chartstyle+xml"/>
  <Override PartName="/ppt/charts/colors50.xml" ContentType="application/vnd.ms-office.chartcolorstyle+xml"/>
  <Override PartName="/ppt/charts/style50.xml" ContentType="application/vnd.ms-office.chartstyle+xml"/>
  <Override PartName="/ppt/charts/colors51.xml" ContentType="application/vnd.ms-office.chartcolorstyle+xml"/>
  <Override PartName="/ppt/charts/style51.xml" ContentType="application/vnd.ms-office.chartstyle+xml"/>
  <Override PartName="/ppt/charts/colors52.xml" ContentType="application/vnd.ms-office.chartcolorstyle+xml"/>
  <Override PartName="/ppt/charts/style52.xml" ContentType="application/vnd.ms-office.chartstyle+xml"/>
  <Override PartName="/ppt/charts/colors53.xml" ContentType="application/vnd.ms-office.chartcolorstyle+xml"/>
  <Override PartName="/ppt/charts/style53.xml" ContentType="application/vnd.ms-office.chartstyle+xml"/>
  <Override PartName="/ppt/charts/colors54.xml" ContentType="application/vnd.ms-office.chartcolorstyle+xml"/>
  <Override PartName="/ppt/charts/style54.xml" ContentType="application/vnd.ms-office.chartstyle+xml"/>
  <Override PartName="/ppt/charts/colors55.xml" ContentType="application/vnd.ms-office.chartcolorstyle+xml"/>
  <Override PartName="/ppt/charts/style55.xml" ContentType="application/vnd.ms-office.chartstyle+xml"/>
  <Override PartName="/ppt/charts/colors56.xml" ContentType="application/vnd.ms-office.chartcolorstyle+xml"/>
  <Override PartName="/ppt/charts/style56.xml" ContentType="application/vnd.ms-office.chartstyle+xml"/>
  <Override PartName="/ppt/charts/colors57.xml" ContentType="application/vnd.ms-office.chartcolorstyle+xml"/>
  <Override PartName="/ppt/charts/style57.xml" ContentType="application/vnd.ms-office.chartstyle+xml"/>
  <Override PartName="/ppt/charts/colors58.xml" ContentType="application/vnd.ms-office.chartcolorstyle+xml"/>
  <Override PartName="/ppt/charts/style58.xml" ContentType="application/vnd.ms-office.chartstyle+xml"/>
  <Override PartName="/ppt/charts/colors59.xml" ContentType="application/vnd.ms-office.chartcolorstyle+xml"/>
  <Override PartName="/ppt/charts/style59.xml" ContentType="application/vnd.ms-office.chartstyle+xml"/>
  <Override PartName="/ppt/charts/colors60.xml" ContentType="application/vnd.ms-office.chartcolorstyle+xml"/>
  <Override PartName="/ppt/charts/style60.xml" ContentType="application/vnd.ms-office.chartstyle+xml"/>
  <Override PartName="/ppt/charts/colors61.xml" ContentType="application/vnd.ms-office.chartcolorstyle+xml"/>
  <Override PartName="/ppt/charts/style61.xml" ContentType="application/vnd.ms-office.chartstyle+xml"/>
  <Override PartName="/ppt/charts/colors62.xml" ContentType="application/vnd.ms-office.chartcolorstyle+xml"/>
  <Override PartName="/ppt/charts/style62.xml" ContentType="application/vnd.ms-office.chartstyle+xml"/>
  <Override PartName="/ppt/charts/colors63.xml" ContentType="application/vnd.ms-office.chartcolorstyle+xml"/>
  <Override PartName="/ppt/charts/style63.xml" ContentType="application/vnd.ms-office.chartstyle+xml"/>
  <Override PartName="/ppt/charts/colors64.xml" ContentType="application/vnd.ms-office.chartcolorstyle+xml"/>
  <Override PartName="/ppt/charts/style64.xml" ContentType="application/vnd.ms-office.chartstyle+xml"/>
  <Override PartName="/ppt/charts/colors65.xml" ContentType="application/vnd.ms-office.chartcolorstyle+xml"/>
  <Override PartName="/ppt/charts/style65.xml" ContentType="application/vnd.ms-office.chartstyle+xml"/>
  <Override PartName="/ppt/charts/colors66.xml" ContentType="application/vnd.ms-office.chartcolorstyle+xml"/>
  <Override PartName="/ppt/charts/style66.xml" ContentType="application/vnd.ms-office.chartstyle+xml"/>
  <Override PartName="/ppt/charts/colors67.xml" ContentType="application/vnd.ms-office.chartcolorstyle+xml"/>
  <Override PartName="/ppt/charts/style67.xml" ContentType="application/vnd.ms-office.chartstyle+xml"/>
  <Override PartName="/ppt/charts/colors68.xml" ContentType="application/vnd.ms-office.chartcolorstyle+xml"/>
  <Override PartName="/ppt/charts/style68.xml" ContentType="application/vnd.ms-office.chartstyle+xml"/>
  <Override PartName="/ppt/charts/colors69.xml" ContentType="application/vnd.ms-office.chartcolorstyle+xml"/>
  <Override PartName="/ppt/charts/style69.xml" ContentType="application/vnd.ms-office.chartstyle+xml"/>
  <Override PartName="/ppt/charts/colors70.xml" ContentType="application/vnd.ms-office.chartcolorstyle+xml"/>
  <Override PartName="/ppt/charts/style70.xml" ContentType="application/vnd.ms-office.chartstyle+xml"/>
  <Override PartName="/ppt/charts/colors71.xml" ContentType="application/vnd.ms-office.chartcolorstyle+xml"/>
  <Override PartName="/ppt/charts/style71.xml" ContentType="application/vnd.ms-office.chartstyle+xml"/>
  <Override PartName="/ppt/charts/colors72.xml" ContentType="application/vnd.ms-office.chartcolorstyle+xml"/>
  <Override PartName="/ppt/charts/style72.xml" ContentType="application/vnd.ms-office.chartstyle+xml"/>
  <Override PartName="/ppt/charts/colors73.xml" ContentType="application/vnd.ms-office.chartcolorstyle+xml"/>
  <Override PartName="/ppt/charts/style73.xml" ContentType="application/vnd.ms-office.chartstyle+xml"/>
  <Override PartName="/ppt/charts/colors74.xml" ContentType="application/vnd.ms-office.chartcolorstyle+xml"/>
  <Override PartName="/ppt/charts/style74.xml" ContentType="application/vnd.ms-office.chartstyle+xml"/>
  <Override PartName="/ppt/charts/colors75.xml" ContentType="application/vnd.ms-office.chartcolorstyle+xml"/>
  <Override PartName="/ppt/charts/style75.xml" ContentType="application/vnd.ms-office.chartstyle+xml"/>
  <Override PartName="/ppt/charts/colors76.xml" ContentType="application/vnd.ms-office.chartcolorstyle+xml"/>
  <Override PartName="/ppt/charts/style76.xml" ContentType="application/vnd.ms-office.chartstyle+xml"/>
  <Override PartName="/ppt/charts/colors77.xml" ContentType="application/vnd.ms-office.chartcolorstyle+xml"/>
  <Override PartName="/ppt/charts/style77.xml" ContentType="application/vnd.ms-office.chartstyle+xml"/>
  <Override PartName="/ppt/charts/colors78.xml" ContentType="application/vnd.ms-office.chartcolorstyle+xml"/>
  <Override PartName="/ppt/charts/style78.xml" ContentType="application/vnd.ms-office.chartstyle+xml"/>
  <Override PartName="/ppt/charts/colors79.xml" ContentType="application/vnd.ms-office.chartcolorstyle+xml"/>
  <Override PartName="/ppt/charts/style79.xml" ContentType="application/vnd.ms-office.chartstyle+xml"/>
  <Override PartName="/ppt/charts/colors80.xml" ContentType="application/vnd.ms-office.chartcolorstyle+xml"/>
  <Override PartName="/ppt/charts/style80.xml" ContentType="application/vnd.ms-office.chartstyle+xml"/>
  <Override PartName="/ppt/charts/colors81.xml" ContentType="application/vnd.ms-office.chartcolorstyle+xml"/>
  <Override PartName="/ppt/charts/style81.xml" ContentType="application/vnd.ms-office.chartstyle+xml"/>
  <Override PartName="/ppt/charts/colors82.xml" ContentType="application/vnd.ms-office.chartcolorstyle+xml"/>
  <Override PartName="/ppt/charts/style82.xml" ContentType="application/vnd.ms-office.chartstyle+xml"/>
  <Override PartName="/ppt/charts/colors83.xml" ContentType="application/vnd.ms-office.chartcolorstyle+xml"/>
  <Override PartName="/ppt/charts/style83.xml" ContentType="application/vnd.ms-office.chartstyle+xml"/>
  <Override PartName="/ppt/charts/colors84.xml" ContentType="application/vnd.ms-office.chartcolorstyle+xml"/>
  <Override PartName="/ppt/charts/style84.xml" ContentType="application/vnd.ms-office.chartstyle+xml"/>
  <Override PartName="/ppt/charts/colors85.xml" ContentType="application/vnd.ms-office.chartcolorstyle+xml"/>
  <Override PartName="/ppt/charts/style85.xml" ContentType="application/vnd.ms-office.chartstyle+xml"/>
  <Override PartName="/ppt/charts/colors86.xml" ContentType="application/vnd.ms-office.chartcolorstyle+xml"/>
  <Override PartName="/ppt/charts/style86.xml" ContentType="application/vnd.ms-office.chartstyle+xml"/>
  <Override PartName="/ppt/charts/colors87.xml" ContentType="application/vnd.ms-office.chartcolorstyle+xml"/>
  <Override PartName="/ppt/charts/style87.xml" ContentType="application/vnd.ms-office.chartstyle+xml"/>
  <Override PartName="/ppt/charts/colors88.xml" ContentType="application/vnd.ms-office.chartcolorstyle+xml"/>
  <Override PartName="/ppt/charts/style88.xml" ContentType="application/vnd.ms-office.chartstyle+xml"/>
  <Override PartName="/ppt/charts/colors89.xml" ContentType="application/vnd.ms-office.chartcolorstyle+xml"/>
  <Override PartName="/ppt/charts/style89.xml" ContentType="application/vnd.ms-office.chartstyle+xml"/>
  <Override PartName="/ppt/charts/colors90.xml" ContentType="application/vnd.ms-office.chartcolorstyle+xml"/>
  <Override PartName="/ppt/charts/style90.xml" ContentType="application/vnd.ms-office.chartstyle+xml"/>
  <Override PartName="/ppt/charts/colors91.xml" ContentType="application/vnd.ms-office.chartcolorstyle+xml"/>
  <Override PartName="/ppt/charts/style91.xml" ContentType="application/vnd.ms-office.chartstyle+xml"/>
  <Override PartName="/ppt/charts/colors92.xml" ContentType="application/vnd.ms-office.chartcolorstyle+xml"/>
  <Override PartName="/ppt/charts/style92.xml" ContentType="application/vnd.ms-office.chartstyle+xml"/>
  <Override PartName="/ppt/charts/colors93.xml" ContentType="application/vnd.ms-office.chartcolorstyle+xml"/>
  <Override PartName="/ppt/charts/style93.xml" ContentType="application/vnd.ms-office.chartstyle+xml"/>
  <Override PartName="/ppt/charts/colors94.xml" ContentType="application/vnd.ms-office.chartcolorstyle+xml"/>
  <Override PartName="/ppt/charts/style94.xml" ContentType="application/vnd.ms-office.chartstyle+xml"/>
  <Override PartName="/ppt/charts/colors95.xml" ContentType="application/vnd.ms-office.chartcolorstyle+xml"/>
  <Override PartName="/ppt/charts/style95.xml" ContentType="application/vnd.ms-office.chartstyle+xml"/>
  <Override PartName="/ppt/charts/colors96.xml" ContentType="application/vnd.ms-office.chartcolorstyle+xml"/>
  <Override PartName="/ppt/charts/style96.xml" ContentType="application/vnd.ms-office.chartstyle+xml"/>
  <Override PartName="/ppt/charts/colors97.xml" ContentType="application/vnd.ms-office.chartcolorstyle+xml"/>
  <Override PartName="/ppt/charts/style97.xml" ContentType="application/vnd.ms-office.chartstyle+xml"/>
  <Override PartName="/ppt/charts/colors98.xml" ContentType="application/vnd.ms-office.chartcolorstyle+xml"/>
  <Override PartName="/ppt/charts/style98.xml" ContentType="application/vnd.ms-office.chartstyle+xml"/>
  <Override PartName="/ppt/charts/colors99.xml" ContentType="application/vnd.ms-office.chartcolorstyle+xml"/>
  <Override PartName="/ppt/charts/style99.xml" ContentType="application/vnd.ms-office.chartstyle+xml"/>
  <Override PartName="/ppt/charts/colors100.xml" ContentType="application/vnd.ms-office.chartcolorstyle+xml"/>
  <Override PartName="/ppt/charts/style100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9" r:id="rId1"/>
  </p:sldMasterIdLst>
  <p:notesMasterIdLst>
    <p:notesMasterId r:id="rId65"/>
  </p:notesMasterIdLst>
  <p:handoutMasterIdLst>
    <p:handoutMasterId r:id="rId66"/>
  </p:handoutMasterIdLst>
  <p:sldIdLst>
    <p:sldId id="1221" r:id="rId2"/>
    <p:sldId id="1227" r:id="rId3"/>
    <p:sldId id="1266" r:id="rId4"/>
    <p:sldId id="1877" r:id="rId5"/>
    <p:sldId id="1270" r:id="rId6"/>
    <p:sldId id="1289" r:id="rId7"/>
    <p:sldId id="1290" r:id="rId8"/>
    <p:sldId id="1291" r:id="rId9"/>
    <p:sldId id="1871" r:id="rId10"/>
    <p:sldId id="1872" r:id="rId11"/>
    <p:sldId id="1875" r:id="rId12"/>
    <p:sldId id="1876" r:id="rId13"/>
    <p:sldId id="1878" r:id="rId14"/>
    <p:sldId id="1820" r:id="rId15"/>
    <p:sldId id="1821" r:id="rId16"/>
    <p:sldId id="1822" r:id="rId17"/>
    <p:sldId id="1823" r:id="rId18"/>
    <p:sldId id="1789" r:id="rId19"/>
    <p:sldId id="1790" r:id="rId20"/>
    <p:sldId id="1793" r:id="rId21"/>
    <p:sldId id="1794" r:id="rId22"/>
    <p:sldId id="1879" r:id="rId23"/>
    <p:sldId id="1738" r:id="rId24"/>
    <p:sldId id="1739" r:id="rId25"/>
    <p:sldId id="1740" r:id="rId26"/>
    <p:sldId id="1741" r:id="rId27"/>
    <p:sldId id="1744" r:id="rId28"/>
    <p:sldId id="1745" r:id="rId29"/>
    <p:sldId id="1707" r:id="rId30"/>
    <p:sldId id="1708" r:id="rId31"/>
    <p:sldId id="1711" r:id="rId32"/>
    <p:sldId id="1712" r:id="rId33"/>
    <p:sldId id="1880" r:id="rId34"/>
    <p:sldId id="1656" r:id="rId35"/>
    <p:sldId id="1657" r:id="rId36"/>
    <p:sldId id="1625" r:id="rId37"/>
    <p:sldId id="1626" r:id="rId38"/>
    <p:sldId id="1574" r:id="rId39"/>
    <p:sldId id="1575" r:id="rId40"/>
    <p:sldId id="1543" r:id="rId41"/>
    <p:sldId id="1544" r:id="rId42"/>
    <p:sldId id="1502" r:id="rId43"/>
    <p:sldId id="1503" r:id="rId44"/>
    <p:sldId id="1506" r:id="rId45"/>
    <p:sldId id="1507" r:id="rId46"/>
    <p:sldId id="1461" r:id="rId47"/>
    <p:sldId id="1462" r:id="rId48"/>
    <p:sldId id="1465" r:id="rId49"/>
    <p:sldId id="1466" r:id="rId50"/>
    <p:sldId id="1881" r:id="rId51"/>
    <p:sldId id="1410" r:id="rId52"/>
    <p:sldId id="1411" r:id="rId53"/>
    <p:sldId id="1412" r:id="rId54"/>
    <p:sldId id="1413" r:id="rId55"/>
    <p:sldId id="1379" r:id="rId56"/>
    <p:sldId id="1380" r:id="rId57"/>
    <p:sldId id="1383" r:id="rId58"/>
    <p:sldId id="1384" r:id="rId59"/>
    <p:sldId id="1348" r:id="rId60"/>
    <p:sldId id="1349" r:id="rId61"/>
    <p:sldId id="1354" r:id="rId62"/>
    <p:sldId id="1357" r:id="rId63"/>
    <p:sldId id="1360" r:id="rId64"/>
  </p:sldIdLst>
  <p:sldSz cx="9144000" cy="6858000" type="screen4x3"/>
  <p:notesSz cx="6807200" cy="9939338"/>
  <p:defaultTextStyle>
    <a:defPPr>
      <a:defRPr lang="en-GB"/>
    </a:defPPr>
    <a:lvl1pPr algn="ctr" rtl="0" fontAlgn="base">
      <a:spcBef>
        <a:spcPct val="50000"/>
      </a:spcBef>
      <a:spcAft>
        <a:spcPct val="0"/>
      </a:spcAft>
      <a:defRPr kumimoji="1"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1pPr>
    <a:lvl2pPr marL="457200" algn="ctr" rtl="0" fontAlgn="base">
      <a:spcBef>
        <a:spcPct val="50000"/>
      </a:spcBef>
      <a:spcAft>
        <a:spcPct val="0"/>
      </a:spcAft>
      <a:defRPr kumimoji="1"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2pPr>
    <a:lvl3pPr marL="914400" algn="ctr" rtl="0" fontAlgn="base">
      <a:spcBef>
        <a:spcPct val="50000"/>
      </a:spcBef>
      <a:spcAft>
        <a:spcPct val="0"/>
      </a:spcAft>
      <a:defRPr kumimoji="1"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3pPr>
    <a:lvl4pPr marL="1371600" algn="ctr" rtl="0" fontAlgn="base">
      <a:spcBef>
        <a:spcPct val="50000"/>
      </a:spcBef>
      <a:spcAft>
        <a:spcPct val="0"/>
      </a:spcAft>
      <a:defRPr kumimoji="1"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4pPr>
    <a:lvl5pPr marL="1828800" algn="ctr" rtl="0" fontAlgn="base">
      <a:spcBef>
        <a:spcPct val="50000"/>
      </a:spcBef>
      <a:spcAft>
        <a:spcPct val="0"/>
      </a:spcAft>
      <a:defRPr kumimoji="1"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904">
          <p15:clr>
            <a:srgbClr val="A4A3A4"/>
          </p15:clr>
        </p15:guide>
        <p15:guide id="2" orient="horz" pos="18">
          <p15:clr>
            <a:srgbClr val="A4A3A4"/>
          </p15:clr>
        </p15:guide>
        <p15:guide id="3" orient="horz" pos="3054">
          <p15:clr>
            <a:srgbClr val="A4A3A4"/>
          </p15:clr>
        </p15:guide>
        <p15:guide id="4" orient="horz" pos="3737">
          <p15:clr>
            <a:srgbClr val="A4A3A4"/>
          </p15:clr>
        </p15:guide>
        <p15:guide id="5" pos="2871">
          <p15:clr>
            <a:srgbClr val="A4A3A4"/>
          </p15:clr>
        </p15:guide>
        <p15:guide id="6" pos="171">
          <p15:clr>
            <a:srgbClr val="A4A3A4"/>
          </p15:clr>
        </p15:guide>
        <p15:guide id="7" pos="284">
          <p15:clr>
            <a:srgbClr val="A4A3A4"/>
          </p15:clr>
        </p15:guide>
        <p15:guide id="8" pos="530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130">
          <p15:clr>
            <a:srgbClr val="A4A3A4"/>
          </p15:clr>
        </p15:guide>
        <p15:guide id="2" pos="2145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ie Tao" initials="JT" lastIdx="2" clrIdx="0"/>
  <p:cmAuthor id="1" name="Amigo Ruan" initials="AR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A5A5"/>
    <a:srgbClr val="FF99CC"/>
    <a:srgbClr val="5F5F5F"/>
    <a:srgbClr val="0000FF"/>
    <a:srgbClr val="FFFFFF"/>
    <a:srgbClr val="D5FDE7"/>
    <a:srgbClr val="FF0000"/>
    <a:srgbClr val="777777"/>
    <a:srgbClr val="E5FFE5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34" autoAdjust="0"/>
    <p:restoredTop sz="99638" autoAdjust="0"/>
  </p:normalViewPr>
  <p:slideViewPr>
    <p:cSldViewPr snapToGrid="0">
      <p:cViewPr>
        <p:scale>
          <a:sx n="80" d="100"/>
          <a:sy n="80" d="100"/>
        </p:scale>
        <p:origin x="-798" y="84"/>
      </p:cViewPr>
      <p:guideLst>
        <p:guide orient="horz" pos="1904"/>
        <p:guide orient="horz" pos="18"/>
        <p:guide orient="horz" pos="3054"/>
        <p:guide orient="horz" pos="3737"/>
        <p:guide pos="2871"/>
        <p:guide pos="171"/>
        <p:guide pos="284"/>
        <p:guide pos="5308"/>
      </p:guideLst>
    </p:cSldViewPr>
  </p:slideViewPr>
  <p:outlineViewPr>
    <p:cViewPr>
      <p:scale>
        <a:sx n="33" d="100"/>
        <a:sy n="33" d="100"/>
      </p:scale>
      <p:origin x="54" y="320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-1878" y="-72"/>
      </p:cViewPr>
      <p:guideLst>
        <p:guide orient="horz" pos="3130"/>
        <p:guide pos="2145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commentAuthors" Target="commentAuthor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openxmlformats.org/officeDocument/2006/relationships/package" Target="../embeddings/Microsoft_Excel_Worksheet1.xlsx"/><Relationship Id="rId1" Type="http://schemas.openxmlformats.org/officeDocument/2006/relationships/themeOverride" Target="../theme/themeOverride1.xml"/><Relationship Id="rId4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microsoft.com/office/2011/relationships/chartColorStyle" Target="colors10.xml"/><Relationship Id="rId2" Type="http://schemas.openxmlformats.org/officeDocument/2006/relationships/package" Target="../embeddings/Microsoft_Excel_Worksheet10.xlsx"/><Relationship Id="rId1" Type="http://schemas.openxmlformats.org/officeDocument/2006/relationships/themeOverride" Target="../theme/themeOverride10.xml"/><Relationship Id="rId4" Type="http://schemas.microsoft.com/office/2011/relationships/chartStyle" Target="style10.xml"/></Relationships>
</file>

<file path=ppt/charts/_rels/chart100.xml.rels><?xml version="1.0" encoding="UTF-8" standalone="yes"?>
<Relationships xmlns="http://schemas.openxmlformats.org/package/2006/relationships"><Relationship Id="rId3" Type="http://schemas.microsoft.com/office/2011/relationships/chartColorStyle" Target="colors100.xml"/><Relationship Id="rId2" Type="http://schemas.openxmlformats.org/officeDocument/2006/relationships/package" Target="../embeddings/Microsoft_Excel_Worksheet100.xlsx"/><Relationship Id="rId1" Type="http://schemas.openxmlformats.org/officeDocument/2006/relationships/themeOverride" Target="../theme/themeOverride100.xml"/><Relationship Id="rId4" Type="http://schemas.microsoft.com/office/2011/relationships/chartStyle" Target="style100.xml"/></Relationships>
</file>

<file path=ppt/charts/_rels/chart11.xml.rels><?xml version="1.0" encoding="UTF-8" standalone="yes"?>
<Relationships xmlns="http://schemas.openxmlformats.org/package/2006/relationships"><Relationship Id="rId3" Type="http://schemas.microsoft.com/office/2011/relationships/chartColorStyle" Target="colors11.xml"/><Relationship Id="rId2" Type="http://schemas.openxmlformats.org/officeDocument/2006/relationships/package" Target="../embeddings/Microsoft_Excel_Worksheet11.xlsx"/><Relationship Id="rId1" Type="http://schemas.openxmlformats.org/officeDocument/2006/relationships/themeOverride" Target="../theme/themeOverride11.xml"/><Relationship Id="rId4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microsoft.com/office/2011/relationships/chartColorStyle" Target="colors12.xml"/><Relationship Id="rId2" Type="http://schemas.openxmlformats.org/officeDocument/2006/relationships/package" Target="../embeddings/Microsoft_Excel_Worksheet12.xlsx"/><Relationship Id="rId1" Type="http://schemas.openxmlformats.org/officeDocument/2006/relationships/themeOverride" Target="../theme/themeOverride12.xml"/><Relationship Id="rId4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microsoft.com/office/2011/relationships/chartColorStyle" Target="colors13.xml"/><Relationship Id="rId2" Type="http://schemas.openxmlformats.org/officeDocument/2006/relationships/package" Target="../embeddings/Microsoft_Excel_Worksheet13.xlsx"/><Relationship Id="rId1" Type="http://schemas.openxmlformats.org/officeDocument/2006/relationships/themeOverride" Target="../theme/themeOverride13.xml"/><Relationship Id="rId4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microsoft.com/office/2011/relationships/chartColorStyle" Target="colors14.xml"/><Relationship Id="rId2" Type="http://schemas.openxmlformats.org/officeDocument/2006/relationships/package" Target="../embeddings/Microsoft_Excel_Worksheet14.xlsx"/><Relationship Id="rId1" Type="http://schemas.openxmlformats.org/officeDocument/2006/relationships/themeOverride" Target="../theme/themeOverride14.xml"/><Relationship Id="rId4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microsoft.com/office/2011/relationships/chartColorStyle" Target="colors15.xml"/><Relationship Id="rId2" Type="http://schemas.openxmlformats.org/officeDocument/2006/relationships/package" Target="../embeddings/Microsoft_Excel_Worksheet15.xlsx"/><Relationship Id="rId1" Type="http://schemas.openxmlformats.org/officeDocument/2006/relationships/themeOverride" Target="../theme/themeOverride15.xml"/><Relationship Id="rId4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microsoft.com/office/2011/relationships/chartColorStyle" Target="colors16.xml"/><Relationship Id="rId2" Type="http://schemas.openxmlformats.org/officeDocument/2006/relationships/package" Target="../embeddings/Microsoft_Excel_Worksheet16.xlsx"/><Relationship Id="rId1" Type="http://schemas.openxmlformats.org/officeDocument/2006/relationships/themeOverride" Target="../theme/themeOverride16.xml"/><Relationship Id="rId4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microsoft.com/office/2011/relationships/chartColorStyle" Target="colors17.xml"/><Relationship Id="rId2" Type="http://schemas.openxmlformats.org/officeDocument/2006/relationships/package" Target="../embeddings/Microsoft_Excel_Worksheet17.xlsx"/><Relationship Id="rId1" Type="http://schemas.openxmlformats.org/officeDocument/2006/relationships/themeOverride" Target="../theme/themeOverride17.xml"/><Relationship Id="rId4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microsoft.com/office/2011/relationships/chartColorStyle" Target="colors18.xml"/><Relationship Id="rId2" Type="http://schemas.openxmlformats.org/officeDocument/2006/relationships/package" Target="../embeddings/Microsoft_Excel_Worksheet18.xlsx"/><Relationship Id="rId1" Type="http://schemas.openxmlformats.org/officeDocument/2006/relationships/themeOverride" Target="../theme/themeOverride18.xml"/><Relationship Id="rId4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microsoft.com/office/2011/relationships/chartColorStyle" Target="colors19.xml"/><Relationship Id="rId2" Type="http://schemas.openxmlformats.org/officeDocument/2006/relationships/package" Target="../embeddings/Microsoft_Excel_Worksheet19.xlsx"/><Relationship Id="rId1" Type="http://schemas.openxmlformats.org/officeDocument/2006/relationships/themeOverride" Target="../theme/themeOverride19.xml"/><Relationship Id="rId4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openxmlformats.org/officeDocument/2006/relationships/package" Target="../embeddings/Microsoft_Excel_Worksheet2.xlsx"/><Relationship Id="rId1" Type="http://schemas.openxmlformats.org/officeDocument/2006/relationships/themeOverride" Target="../theme/themeOverride2.xml"/><Relationship Id="rId4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microsoft.com/office/2011/relationships/chartColorStyle" Target="colors20.xml"/><Relationship Id="rId2" Type="http://schemas.openxmlformats.org/officeDocument/2006/relationships/package" Target="../embeddings/Microsoft_Excel_Worksheet20.xlsx"/><Relationship Id="rId1" Type="http://schemas.openxmlformats.org/officeDocument/2006/relationships/themeOverride" Target="../theme/themeOverride20.xml"/><Relationship Id="rId4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microsoft.com/office/2011/relationships/chartColorStyle" Target="colors21.xml"/><Relationship Id="rId2" Type="http://schemas.openxmlformats.org/officeDocument/2006/relationships/package" Target="../embeddings/Microsoft_Excel_Worksheet21.xlsx"/><Relationship Id="rId1" Type="http://schemas.openxmlformats.org/officeDocument/2006/relationships/themeOverride" Target="../theme/themeOverride21.xml"/><Relationship Id="rId4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microsoft.com/office/2011/relationships/chartColorStyle" Target="colors22.xml"/><Relationship Id="rId2" Type="http://schemas.openxmlformats.org/officeDocument/2006/relationships/package" Target="../embeddings/Microsoft_Excel_Worksheet22.xlsx"/><Relationship Id="rId1" Type="http://schemas.openxmlformats.org/officeDocument/2006/relationships/themeOverride" Target="../theme/themeOverride22.xml"/><Relationship Id="rId4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microsoft.com/office/2011/relationships/chartColorStyle" Target="colors23.xml"/><Relationship Id="rId2" Type="http://schemas.openxmlformats.org/officeDocument/2006/relationships/package" Target="../embeddings/Microsoft_Excel_Worksheet23.xlsx"/><Relationship Id="rId1" Type="http://schemas.openxmlformats.org/officeDocument/2006/relationships/themeOverride" Target="../theme/themeOverride23.xml"/><Relationship Id="rId4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microsoft.com/office/2011/relationships/chartColorStyle" Target="colors24.xml"/><Relationship Id="rId2" Type="http://schemas.openxmlformats.org/officeDocument/2006/relationships/package" Target="../embeddings/Microsoft_Excel_Worksheet24.xlsx"/><Relationship Id="rId1" Type="http://schemas.openxmlformats.org/officeDocument/2006/relationships/themeOverride" Target="../theme/themeOverride24.xml"/><Relationship Id="rId4" Type="http://schemas.microsoft.com/office/2011/relationships/chartStyle" Target="style24.xml"/></Relationships>
</file>

<file path=ppt/charts/_rels/chart25.xml.rels><?xml version="1.0" encoding="UTF-8" standalone="yes"?>
<Relationships xmlns="http://schemas.openxmlformats.org/package/2006/relationships"><Relationship Id="rId3" Type="http://schemas.microsoft.com/office/2011/relationships/chartColorStyle" Target="colors25.xml"/><Relationship Id="rId2" Type="http://schemas.openxmlformats.org/officeDocument/2006/relationships/package" Target="../embeddings/Microsoft_Excel_Worksheet25.xlsx"/><Relationship Id="rId1" Type="http://schemas.openxmlformats.org/officeDocument/2006/relationships/themeOverride" Target="../theme/themeOverride25.xml"/><Relationship Id="rId4" Type="http://schemas.microsoft.com/office/2011/relationships/chartStyle" Target="style25.xml"/></Relationships>
</file>

<file path=ppt/charts/_rels/chart26.xml.rels><?xml version="1.0" encoding="UTF-8" standalone="yes"?>
<Relationships xmlns="http://schemas.openxmlformats.org/package/2006/relationships"><Relationship Id="rId3" Type="http://schemas.microsoft.com/office/2011/relationships/chartColorStyle" Target="colors26.xml"/><Relationship Id="rId2" Type="http://schemas.openxmlformats.org/officeDocument/2006/relationships/package" Target="../embeddings/Microsoft_Excel_Worksheet26.xlsx"/><Relationship Id="rId1" Type="http://schemas.openxmlformats.org/officeDocument/2006/relationships/themeOverride" Target="../theme/themeOverride26.xml"/><Relationship Id="rId4" Type="http://schemas.microsoft.com/office/2011/relationships/chartStyle" Target="style26.xml"/></Relationships>
</file>

<file path=ppt/charts/_rels/chart27.xml.rels><?xml version="1.0" encoding="UTF-8" standalone="yes"?>
<Relationships xmlns="http://schemas.openxmlformats.org/package/2006/relationships"><Relationship Id="rId3" Type="http://schemas.microsoft.com/office/2011/relationships/chartColorStyle" Target="colors27.xml"/><Relationship Id="rId2" Type="http://schemas.openxmlformats.org/officeDocument/2006/relationships/package" Target="../embeddings/Microsoft_Excel_Worksheet27.xlsx"/><Relationship Id="rId1" Type="http://schemas.openxmlformats.org/officeDocument/2006/relationships/themeOverride" Target="../theme/themeOverride27.xml"/><Relationship Id="rId4" Type="http://schemas.microsoft.com/office/2011/relationships/chartStyle" Target="style27.xml"/></Relationships>
</file>

<file path=ppt/charts/_rels/chart28.xml.rels><?xml version="1.0" encoding="UTF-8" standalone="yes"?>
<Relationships xmlns="http://schemas.openxmlformats.org/package/2006/relationships"><Relationship Id="rId3" Type="http://schemas.microsoft.com/office/2011/relationships/chartColorStyle" Target="colors28.xml"/><Relationship Id="rId2" Type="http://schemas.openxmlformats.org/officeDocument/2006/relationships/package" Target="../embeddings/Microsoft_Excel_Worksheet28.xlsx"/><Relationship Id="rId1" Type="http://schemas.openxmlformats.org/officeDocument/2006/relationships/themeOverride" Target="../theme/themeOverride28.xml"/><Relationship Id="rId4" Type="http://schemas.microsoft.com/office/2011/relationships/chartStyle" Target="style28.xml"/></Relationships>
</file>

<file path=ppt/charts/_rels/chart29.xml.rels><?xml version="1.0" encoding="UTF-8" standalone="yes"?>
<Relationships xmlns="http://schemas.openxmlformats.org/package/2006/relationships"><Relationship Id="rId3" Type="http://schemas.microsoft.com/office/2011/relationships/chartColorStyle" Target="colors29.xml"/><Relationship Id="rId2" Type="http://schemas.openxmlformats.org/officeDocument/2006/relationships/package" Target="../embeddings/Microsoft_Excel_Worksheet29.xlsx"/><Relationship Id="rId1" Type="http://schemas.openxmlformats.org/officeDocument/2006/relationships/themeOverride" Target="../theme/themeOverride29.xml"/><Relationship Id="rId4" Type="http://schemas.microsoft.com/office/2011/relationships/chartStyle" Target="style29.xml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openxmlformats.org/officeDocument/2006/relationships/package" Target="../embeddings/Microsoft_Excel_Worksheet3.xlsx"/><Relationship Id="rId1" Type="http://schemas.openxmlformats.org/officeDocument/2006/relationships/themeOverride" Target="../theme/themeOverride3.xml"/><Relationship Id="rId4" Type="http://schemas.microsoft.com/office/2011/relationships/chartStyle" Target="style3.xml"/></Relationships>
</file>

<file path=ppt/charts/_rels/chart30.xml.rels><?xml version="1.0" encoding="UTF-8" standalone="yes"?>
<Relationships xmlns="http://schemas.openxmlformats.org/package/2006/relationships"><Relationship Id="rId3" Type="http://schemas.microsoft.com/office/2011/relationships/chartColorStyle" Target="colors30.xml"/><Relationship Id="rId2" Type="http://schemas.openxmlformats.org/officeDocument/2006/relationships/package" Target="../embeddings/Microsoft_Excel_Worksheet30.xlsx"/><Relationship Id="rId1" Type="http://schemas.openxmlformats.org/officeDocument/2006/relationships/themeOverride" Target="../theme/themeOverride30.xml"/><Relationship Id="rId4" Type="http://schemas.microsoft.com/office/2011/relationships/chartStyle" Target="style30.xml"/></Relationships>
</file>

<file path=ppt/charts/_rels/chart31.xml.rels><?xml version="1.0" encoding="UTF-8" standalone="yes"?>
<Relationships xmlns="http://schemas.openxmlformats.org/package/2006/relationships"><Relationship Id="rId3" Type="http://schemas.microsoft.com/office/2011/relationships/chartColorStyle" Target="colors31.xml"/><Relationship Id="rId2" Type="http://schemas.openxmlformats.org/officeDocument/2006/relationships/package" Target="../embeddings/Microsoft_Excel_Worksheet31.xlsx"/><Relationship Id="rId1" Type="http://schemas.openxmlformats.org/officeDocument/2006/relationships/themeOverride" Target="../theme/themeOverride31.xml"/><Relationship Id="rId4" Type="http://schemas.microsoft.com/office/2011/relationships/chartStyle" Target="style31.xml"/></Relationships>
</file>

<file path=ppt/charts/_rels/chart32.xml.rels><?xml version="1.0" encoding="UTF-8" standalone="yes"?>
<Relationships xmlns="http://schemas.openxmlformats.org/package/2006/relationships"><Relationship Id="rId3" Type="http://schemas.microsoft.com/office/2011/relationships/chartColorStyle" Target="colors32.xml"/><Relationship Id="rId2" Type="http://schemas.openxmlformats.org/officeDocument/2006/relationships/package" Target="../embeddings/Microsoft_Excel_Worksheet32.xlsx"/><Relationship Id="rId1" Type="http://schemas.openxmlformats.org/officeDocument/2006/relationships/themeOverride" Target="../theme/themeOverride32.xml"/><Relationship Id="rId4" Type="http://schemas.microsoft.com/office/2011/relationships/chartStyle" Target="style32.xml"/></Relationships>
</file>

<file path=ppt/charts/_rels/chart33.xml.rels><?xml version="1.0" encoding="UTF-8" standalone="yes"?>
<Relationships xmlns="http://schemas.openxmlformats.org/package/2006/relationships"><Relationship Id="rId3" Type="http://schemas.microsoft.com/office/2011/relationships/chartColorStyle" Target="colors33.xml"/><Relationship Id="rId2" Type="http://schemas.openxmlformats.org/officeDocument/2006/relationships/package" Target="../embeddings/Microsoft_Excel_Worksheet33.xlsx"/><Relationship Id="rId1" Type="http://schemas.openxmlformats.org/officeDocument/2006/relationships/themeOverride" Target="../theme/themeOverride33.xml"/><Relationship Id="rId4" Type="http://schemas.microsoft.com/office/2011/relationships/chartStyle" Target="style33.xml"/></Relationships>
</file>

<file path=ppt/charts/_rels/chart34.xml.rels><?xml version="1.0" encoding="UTF-8" standalone="yes"?>
<Relationships xmlns="http://schemas.openxmlformats.org/package/2006/relationships"><Relationship Id="rId3" Type="http://schemas.microsoft.com/office/2011/relationships/chartColorStyle" Target="colors34.xml"/><Relationship Id="rId2" Type="http://schemas.openxmlformats.org/officeDocument/2006/relationships/package" Target="../embeddings/Microsoft_Excel_Worksheet34.xlsx"/><Relationship Id="rId1" Type="http://schemas.openxmlformats.org/officeDocument/2006/relationships/themeOverride" Target="../theme/themeOverride34.xml"/><Relationship Id="rId4" Type="http://schemas.microsoft.com/office/2011/relationships/chartStyle" Target="style34.xml"/></Relationships>
</file>

<file path=ppt/charts/_rels/chart35.xml.rels><?xml version="1.0" encoding="UTF-8" standalone="yes"?>
<Relationships xmlns="http://schemas.openxmlformats.org/package/2006/relationships"><Relationship Id="rId3" Type="http://schemas.microsoft.com/office/2011/relationships/chartColorStyle" Target="colors35.xml"/><Relationship Id="rId2" Type="http://schemas.openxmlformats.org/officeDocument/2006/relationships/package" Target="../embeddings/Microsoft_Excel_Worksheet35.xlsx"/><Relationship Id="rId1" Type="http://schemas.openxmlformats.org/officeDocument/2006/relationships/themeOverride" Target="../theme/themeOverride35.xml"/><Relationship Id="rId4" Type="http://schemas.microsoft.com/office/2011/relationships/chartStyle" Target="style35.xml"/></Relationships>
</file>

<file path=ppt/charts/_rels/chart36.xml.rels><?xml version="1.0" encoding="UTF-8" standalone="yes"?>
<Relationships xmlns="http://schemas.openxmlformats.org/package/2006/relationships"><Relationship Id="rId3" Type="http://schemas.microsoft.com/office/2011/relationships/chartColorStyle" Target="colors36.xml"/><Relationship Id="rId2" Type="http://schemas.openxmlformats.org/officeDocument/2006/relationships/package" Target="../embeddings/Microsoft_Excel_Worksheet36.xlsx"/><Relationship Id="rId1" Type="http://schemas.openxmlformats.org/officeDocument/2006/relationships/themeOverride" Target="../theme/themeOverride36.xml"/><Relationship Id="rId4" Type="http://schemas.microsoft.com/office/2011/relationships/chartStyle" Target="style36.xml"/></Relationships>
</file>

<file path=ppt/charts/_rels/chart37.xml.rels><?xml version="1.0" encoding="UTF-8" standalone="yes"?>
<Relationships xmlns="http://schemas.openxmlformats.org/package/2006/relationships"><Relationship Id="rId3" Type="http://schemas.microsoft.com/office/2011/relationships/chartColorStyle" Target="colors37.xml"/><Relationship Id="rId2" Type="http://schemas.openxmlformats.org/officeDocument/2006/relationships/package" Target="../embeddings/Microsoft_Excel_Worksheet37.xlsx"/><Relationship Id="rId1" Type="http://schemas.openxmlformats.org/officeDocument/2006/relationships/themeOverride" Target="../theme/themeOverride37.xml"/><Relationship Id="rId4" Type="http://schemas.microsoft.com/office/2011/relationships/chartStyle" Target="style37.xml"/></Relationships>
</file>

<file path=ppt/charts/_rels/chart38.xml.rels><?xml version="1.0" encoding="UTF-8" standalone="yes"?>
<Relationships xmlns="http://schemas.openxmlformats.org/package/2006/relationships"><Relationship Id="rId3" Type="http://schemas.microsoft.com/office/2011/relationships/chartColorStyle" Target="colors38.xml"/><Relationship Id="rId2" Type="http://schemas.openxmlformats.org/officeDocument/2006/relationships/package" Target="../embeddings/Microsoft_Excel_Worksheet38.xlsx"/><Relationship Id="rId1" Type="http://schemas.openxmlformats.org/officeDocument/2006/relationships/themeOverride" Target="../theme/themeOverride38.xml"/><Relationship Id="rId4" Type="http://schemas.microsoft.com/office/2011/relationships/chartStyle" Target="style38.xml"/></Relationships>
</file>

<file path=ppt/charts/_rels/chart39.xml.rels><?xml version="1.0" encoding="UTF-8" standalone="yes"?>
<Relationships xmlns="http://schemas.openxmlformats.org/package/2006/relationships"><Relationship Id="rId3" Type="http://schemas.microsoft.com/office/2011/relationships/chartColorStyle" Target="colors39.xml"/><Relationship Id="rId2" Type="http://schemas.openxmlformats.org/officeDocument/2006/relationships/package" Target="../embeddings/Microsoft_Excel_Worksheet39.xlsx"/><Relationship Id="rId1" Type="http://schemas.openxmlformats.org/officeDocument/2006/relationships/themeOverride" Target="../theme/themeOverride39.xml"/><Relationship Id="rId4" Type="http://schemas.microsoft.com/office/2011/relationships/chartStyle" Target="style39.xml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openxmlformats.org/officeDocument/2006/relationships/package" Target="../embeddings/Microsoft_Excel_Worksheet4.xlsx"/><Relationship Id="rId1" Type="http://schemas.openxmlformats.org/officeDocument/2006/relationships/themeOverride" Target="../theme/themeOverride4.xml"/><Relationship Id="rId4" Type="http://schemas.microsoft.com/office/2011/relationships/chartStyle" Target="style4.xml"/></Relationships>
</file>

<file path=ppt/charts/_rels/chart40.xml.rels><?xml version="1.0" encoding="UTF-8" standalone="yes"?>
<Relationships xmlns="http://schemas.openxmlformats.org/package/2006/relationships"><Relationship Id="rId3" Type="http://schemas.microsoft.com/office/2011/relationships/chartColorStyle" Target="colors40.xml"/><Relationship Id="rId2" Type="http://schemas.openxmlformats.org/officeDocument/2006/relationships/package" Target="../embeddings/Microsoft_Excel_Worksheet40.xlsx"/><Relationship Id="rId1" Type="http://schemas.openxmlformats.org/officeDocument/2006/relationships/themeOverride" Target="../theme/themeOverride40.xml"/><Relationship Id="rId4" Type="http://schemas.microsoft.com/office/2011/relationships/chartStyle" Target="style40.xml"/></Relationships>
</file>

<file path=ppt/charts/_rels/chart41.xml.rels><?xml version="1.0" encoding="UTF-8" standalone="yes"?>
<Relationships xmlns="http://schemas.openxmlformats.org/package/2006/relationships"><Relationship Id="rId3" Type="http://schemas.microsoft.com/office/2011/relationships/chartColorStyle" Target="colors41.xml"/><Relationship Id="rId2" Type="http://schemas.openxmlformats.org/officeDocument/2006/relationships/package" Target="../embeddings/Microsoft_Excel_Worksheet41.xlsx"/><Relationship Id="rId1" Type="http://schemas.openxmlformats.org/officeDocument/2006/relationships/themeOverride" Target="../theme/themeOverride41.xml"/><Relationship Id="rId4" Type="http://schemas.microsoft.com/office/2011/relationships/chartStyle" Target="style41.xml"/></Relationships>
</file>

<file path=ppt/charts/_rels/chart42.xml.rels><?xml version="1.0" encoding="UTF-8" standalone="yes"?>
<Relationships xmlns="http://schemas.openxmlformats.org/package/2006/relationships"><Relationship Id="rId3" Type="http://schemas.microsoft.com/office/2011/relationships/chartColorStyle" Target="colors42.xml"/><Relationship Id="rId2" Type="http://schemas.openxmlformats.org/officeDocument/2006/relationships/package" Target="../embeddings/Microsoft_Excel_Worksheet42.xlsx"/><Relationship Id="rId1" Type="http://schemas.openxmlformats.org/officeDocument/2006/relationships/themeOverride" Target="../theme/themeOverride42.xml"/><Relationship Id="rId4" Type="http://schemas.microsoft.com/office/2011/relationships/chartStyle" Target="style42.xml"/></Relationships>
</file>

<file path=ppt/charts/_rels/chart43.xml.rels><?xml version="1.0" encoding="UTF-8" standalone="yes"?>
<Relationships xmlns="http://schemas.openxmlformats.org/package/2006/relationships"><Relationship Id="rId3" Type="http://schemas.microsoft.com/office/2011/relationships/chartColorStyle" Target="colors43.xml"/><Relationship Id="rId2" Type="http://schemas.openxmlformats.org/officeDocument/2006/relationships/package" Target="../embeddings/Microsoft_Excel_Worksheet43.xlsx"/><Relationship Id="rId1" Type="http://schemas.openxmlformats.org/officeDocument/2006/relationships/themeOverride" Target="../theme/themeOverride43.xml"/><Relationship Id="rId4" Type="http://schemas.microsoft.com/office/2011/relationships/chartStyle" Target="style43.xml"/></Relationships>
</file>

<file path=ppt/charts/_rels/chart44.xml.rels><?xml version="1.0" encoding="UTF-8" standalone="yes"?>
<Relationships xmlns="http://schemas.openxmlformats.org/package/2006/relationships"><Relationship Id="rId3" Type="http://schemas.microsoft.com/office/2011/relationships/chartColorStyle" Target="colors44.xml"/><Relationship Id="rId2" Type="http://schemas.openxmlformats.org/officeDocument/2006/relationships/package" Target="../embeddings/Microsoft_Excel_Worksheet44.xlsx"/><Relationship Id="rId1" Type="http://schemas.openxmlformats.org/officeDocument/2006/relationships/themeOverride" Target="../theme/themeOverride44.xml"/><Relationship Id="rId4" Type="http://schemas.microsoft.com/office/2011/relationships/chartStyle" Target="style44.xml"/></Relationships>
</file>

<file path=ppt/charts/_rels/chart45.xml.rels><?xml version="1.0" encoding="UTF-8" standalone="yes"?>
<Relationships xmlns="http://schemas.openxmlformats.org/package/2006/relationships"><Relationship Id="rId3" Type="http://schemas.microsoft.com/office/2011/relationships/chartColorStyle" Target="colors45.xml"/><Relationship Id="rId2" Type="http://schemas.openxmlformats.org/officeDocument/2006/relationships/package" Target="../embeddings/Microsoft_Excel_Worksheet45.xlsx"/><Relationship Id="rId1" Type="http://schemas.openxmlformats.org/officeDocument/2006/relationships/themeOverride" Target="../theme/themeOverride45.xml"/><Relationship Id="rId4" Type="http://schemas.microsoft.com/office/2011/relationships/chartStyle" Target="style45.xml"/></Relationships>
</file>

<file path=ppt/charts/_rels/chart46.xml.rels><?xml version="1.0" encoding="UTF-8" standalone="yes"?>
<Relationships xmlns="http://schemas.openxmlformats.org/package/2006/relationships"><Relationship Id="rId3" Type="http://schemas.microsoft.com/office/2011/relationships/chartColorStyle" Target="colors46.xml"/><Relationship Id="rId2" Type="http://schemas.openxmlformats.org/officeDocument/2006/relationships/package" Target="../embeddings/Microsoft_Excel_Worksheet46.xlsx"/><Relationship Id="rId1" Type="http://schemas.openxmlformats.org/officeDocument/2006/relationships/themeOverride" Target="../theme/themeOverride46.xml"/><Relationship Id="rId4" Type="http://schemas.microsoft.com/office/2011/relationships/chartStyle" Target="style46.xml"/></Relationships>
</file>

<file path=ppt/charts/_rels/chart47.xml.rels><?xml version="1.0" encoding="UTF-8" standalone="yes"?>
<Relationships xmlns="http://schemas.openxmlformats.org/package/2006/relationships"><Relationship Id="rId3" Type="http://schemas.microsoft.com/office/2011/relationships/chartColorStyle" Target="colors47.xml"/><Relationship Id="rId2" Type="http://schemas.openxmlformats.org/officeDocument/2006/relationships/package" Target="../embeddings/Microsoft_Excel_Worksheet47.xlsx"/><Relationship Id="rId1" Type="http://schemas.openxmlformats.org/officeDocument/2006/relationships/themeOverride" Target="../theme/themeOverride47.xml"/><Relationship Id="rId4" Type="http://schemas.microsoft.com/office/2011/relationships/chartStyle" Target="style47.xml"/></Relationships>
</file>

<file path=ppt/charts/_rels/chart48.xml.rels><?xml version="1.0" encoding="UTF-8" standalone="yes"?>
<Relationships xmlns="http://schemas.openxmlformats.org/package/2006/relationships"><Relationship Id="rId3" Type="http://schemas.microsoft.com/office/2011/relationships/chartColorStyle" Target="colors48.xml"/><Relationship Id="rId2" Type="http://schemas.openxmlformats.org/officeDocument/2006/relationships/package" Target="../embeddings/Microsoft_Excel_Worksheet48.xlsx"/><Relationship Id="rId1" Type="http://schemas.openxmlformats.org/officeDocument/2006/relationships/themeOverride" Target="../theme/themeOverride48.xml"/><Relationship Id="rId4" Type="http://schemas.microsoft.com/office/2011/relationships/chartStyle" Target="style48.xml"/></Relationships>
</file>

<file path=ppt/charts/_rels/chart49.xml.rels><?xml version="1.0" encoding="UTF-8" standalone="yes"?>
<Relationships xmlns="http://schemas.openxmlformats.org/package/2006/relationships"><Relationship Id="rId3" Type="http://schemas.microsoft.com/office/2011/relationships/chartColorStyle" Target="colors49.xml"/><Relationship Id="rId2" Type="http://schemas.openxmlformats.org/officeDocument/2006/relationships/package" Target="../embeddings/Microsoft_Excel_Worksheet49.xlsx"/><Relationship Id="rId1" Type="http://schemas.openxmlformats.org/officeDocument/2006/relationships/themeOverride" Target="../theme/themeOverride49.xml"/><Relationship Id="rId4" Type="http://schemas.microsoft.com/office/2011/relationships/chartStyle" Target="style49.xml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openxmlformats.org/officeDocument/2006/relationships/package" Target="../embeddings/Microsoft_Excel_Worksheet5.xlsx"/><Relationship Id="rId1" Type="http://schemas.openxmlformats.org/officeDocument/2006/relationships/themeOverride" Target="../theme/themeOverride5.xml"/><Relationship Id="rId4" Type="http://schemas.microsoft.com/office/2011/relationships/chartStyle" Target="style5.xml"/></Relationships>
</file>

<file path=ppt/charts/_rels/chart50.xml.rels><?xml version="1.0" encoding="UTF-8" standalone="yes"?>
<Relationships xmlns="http://schemas.openxmlformats.org/package/2006/relationships"><Relationship Id="rId3" Type="http://schemas.microsoft.com/office/2011/relationships/chartColorStyle" Target="colors50.xml"/><Relationship Id="rId2" Type="http://schemas.openxmlformats.org/officeDocument/2006/relationships/package" Target="../embeddings/Microsoft_Excel_Worksheet50.xlsx"/><Relationship Id="rId1" Type="http://schemas.openxmlformats.org/officeDocument/2006/relationships/themeOverride" Target="../theme/themeOverride50.xml"/><Relationship Id="rId4" Type="http://schemas.microsoft.com/office/2011/relationships/chartStyle" Target="style50.xml"/></Relationships>
</file>

<file path=ppt/charts/_rels/chart51.xml.rels><?xml version="1.0" encoding="UTF-8" standalone="yes"?>
<Relationships xmlns="http://schemas.openxmlformats.org/package/2006/relationships"><Relationship Id="rId3" Type="http://schemas.microsoft.com/office/2011/relationships/chartColorStyle" Target="colors51.xml"/><Relationship Id="rId2" Type="http://schemas.openxmlformats.org/officeDocument/2006/relationships/package" Target="../embeddings/Microsoft_Excel_Worksheet51.xlsx"/><Relationship Id="rId1" Type="http://schemas.openxmlformats.org/officeDocument/2006/relationships/themeOverride" Target="../theme/themeOverride51.xml"/><Relationship Id="rId4" Type="http://schemas.microsoft.com/office/2011/relationships/chartStyle" Target="style51.xml"/></Relationships>
</file>

<file path=ppt/charts/_rels/chart52.xml.rels><?xml version="1.0" encoding="UTF-8" standalone="yes"?>
<Relationships xmlns="http://schemas.openxmlformats.org/package/2006/relationships"><Relationship Id="rId3" Type="http://schemas.microsoft.com/office/2011/relationships/chartColorStyle" Target="colors52.xml"/><Relationship Id="rId2" Type="http://schemas.openxmlformats.org/officeDocument/2006/relationships/package" Target="../embeddings/Microsoft_Excel_Worksheet52.xlsx"/><Relationship Id="rId1" Type="http://schemas.openxmlformats.org/officeDocument/2006/relationships/themeOverride" Target="../theme/themeOverride52.xml"/><Relationship Id="rId4" Type="http://schemas.microsoft.com/office/2011/relationships/chartStyle" Target="style52.xml"/></Relationships>
</file>

<file path=ppt/charts/_rels/chart53.xml.rels><?xml version="1.0" encoding="UTF-8" standalone="yes"?>
<Relationships xmlns="http://schemas.openxmlformats.org/package/2006/relationships"><Relationship Id="rId3" Type="http://schemas.microsoft.com/office/2011/relationships/chartColorStyle" Target="colors53.xml"/><Relationship Id="rId2" Type="http://schemas.openxmlformats.org/officeDocument/2006/relationships/package" Target="../embeddings/Microsoft_Excel_Worksheet53.xlsx"/><Relationship Id="rId1" Type="http://schemas.openxmlformats.org/officeDocument/2006/relationships/themeOverride" Target="../theme/themeOverride53.xml"/><Relationship Id="rId4" Type="http://schemas.microsoft.com/office/2011/relationships/chartStyle" Target="style53.xml"/></Relationships>
</file>

<file path=ppt/charts/_rels/chart54.xml.rels><?xml version="1.0" encoding="UTF-8" standalone="yes"?>
<Relationships xmlns="http://schemas.openxmlformats.org/package/2006/relationships"><Relationship Id="rId3" Type="http://schemas.microsoft.com/office/2011/relationships/chartColorStyle" Target="colors54.xml"/><Relationship Id="rId2" Type="http://schemas.openxmlformats.org/officeDocument/2006/relationships/package" Target="../embeddings/Microsoft_Excel_Worksheet54.xlsx"/><Relationship Id="rId1" Type="http://schemas.openxmlformats.org/officeDocument/2006/relationships/themeOverride" Target="../theme/themeOverride54.xml"/><Relationship Id="rId4" Type="http://schemas.microsoft.com/office/2011/relationships/chartStyle" Target="style54.xml"/></Relationships>
</file>

<file path=ppt/charts/_rels/chart55.xml.rels><?xml version="1.0" encoding="UTF-8" standalone="yes"?>
<Relationships xmlns="http://schemas.openxmlformats.org/package/2006/relationships"><Relationship Id="rId3" Type="http://schemas.microsoft.com/office/2011/relationships/chartColorStyle" Target="colors55.xml"/><Relationship Id="rId2" Type="http://schemas.openxmlformats.org/officeDocument/2006/relationships/package" Target="../embeddings/Microsoft_Excel_Worksheet55.xlsx"/><Relationship Id="rId1" Type="http://schemas.openxmlformats.org/officeDocument/2006/relationships/themeOverride" Target="../theme/themeOverride55.xml"/><Relationship Id="rId4" Type="http://schemas.microsoft.com/office/2011/relationships/chartStyle" Target="style55.xml"/></Relationships>
</file>

<file path=ppt/charts/_rels/chart56.xml.rels><?xml version="1.0" encoding="UTF-8" standalone="yes"?>
<Relationships xmlns="http://schemas.openxmlformats.org/package/2006/relationships"><Relationship Id="rId3" Type="http://schemas.microsoft.com/office/2011/relationships/chartColorStyle" Target="colors56.xml"/><Relationship Id="rId2" Type="http://schemas.openxmlformats.org/officeDocument/2006/relationships/package" Target="../embeddings/Microsoft_Excel_Worksheet56.xlsx"/><Relationship Id="rId1" Type="http://schemas.openxmlformats.org/officeDocument/2006/relationships/themeOverride" Target="../theme/themeOverride56.xml"/><Relationship Id="rId4" Type="http://schemas.microsoft.com/office/2011/relationships/chartStyle" Target="style56.xml"/></Relationships>
</file>

<file path=ppt/charts/_rels/chart57.xml.rels><?xml version="1.0" encoding="UTF-8" standalone="yes"?>
<Relationships xmlns="http://schemas.openxmlformats.org/package/2006/relationships"><Relationship Id="rId3" Type="http://schemas.microsoft.com/office/2011/relationships/chartColorStyle" Target="colors57.xml"/><Relationship Id="rId2" Type="http://schemas.openxmlformats.org/officeDocument/2006/relationships/package" Target="../embeddings/Microsoft_Excel_Worksheet57.xlsx"/><Relationship Id="rId1" Type="http://schemas.openxmlformats.org/officeDocument/2006/relationships/themeOverride" Target="../theme/themeOverride57.xml"/><Relationship Id="rId4" Type="http://schemas.microsoft.com/office/2011/relationships/chartStyle" Target="style57.xml"/></Relationships>
</file>

<file path=ppt/charts/_rels/chart58.xml.rels><?xml version="1.0" encoding="UTF-8" standalone="yes"?>
<Relationships xmlns="http://schemas.openxmlformats.org/package/2006/relationships"><Relationship Id="rId3" Type="http://schemas.microsoft.com/office/2011/relationships/chartColorStyle" Target="colors58.xml"/><Relationship Id="rId2" Type="http://schemas.openxmlformats.org/officeDocument/2006/relationships/package" Target="../embeddings/Microsoft_Excel_Worksheet58.xlsx"/><Relationship Id="rId1" Type="http://schemas.openxmlformats.org/officeDocument/2006/relationships/themeOverride" Target="../theme/themeOverride58.xml"/><Relationship Id="rId4" Type="http://schemas.microsoft.com/office/2011/relationships/chartStyle" Target="style58.xml"/></Relationships>
</file>

<file path=ppt/charts/_rels/chart59.xml.rels><?xml version="1.0" encoding="UTF-8" standalone="yes"?>
<Relationships xmlns="http://schemas.openxmlformats.org/package/2006/relationships"><Relationship Id="rId3" Type="http://schemas.microsoft.com/office/2011/relationships/chartColorStyle" Target="colors59.xml"/><Relationship Id="rId2" Type="http://schemas.openxmlformats.org/officeDocument/2006/relationships/package" Target="../embeddings/Microsoft_Excel_Worksheet59.xlsx"/><Relationship Id="rId1" Type="http://schemas.openxmlformats.org/officeDocument/2006/relationships/themeOverride" Target="../theme/themeOverride59.xml"/><Relationship Id="rId4" Type="http://schemas.microsoft.com/office/2011/relationships/chartStyle" Target="style59.xml"/></Relationships>
</file>

<file path=ppt/charts/_rels/chart6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openxmlformats.org/officeDocument/2006/relationships/package" Target="../embeddings/Microsoft_Excel_Worksheet6.xlsx"/><Relationship Id="rId1" Type="http://schemas.openxmlformats.org/officeDocument/2006/relationships/themeOverride" Target="../theme/themeOverride6.xml"/><Relationship Id="rId4" Type="http://schemas.microsoft.com/office/2011/relationships/chartStyle" Target="style6.xml"/></Relationships>
</file>

<file path=ppt/charts/_rels/chart60.xml.rels><?xml version="1.0" encoding="UTF-8" standalone="yes"?>
<Relationships xmlns="http://schemas.openxmlformats.org/package/2006/relationships"><Relationship Id="rId3" Type="http://schemas.microsoft.com/office/2011/relationships/chartColorStyle" Target="colors60.xml"/><Relationship Id="rId2" Type="http://schemas.openxmlformats.org/officeDocument/2006/relationships/package" Target="../embeddings/Microsoft_Excel_Worksheet60.xlsx"/><Relationship Id="rId1" Type="http://schemas.openxmlformats.org/officeDocument/2006/relationships/themeOverride" Target="../theme/themeOverride60.xml"/><Relationship Id="rId4" Type="http://schemas.microsoft.com/office/2011/relationships/chartStyle" Target="style60.xml"/></Relationships>
</file>

<file path=ppt/charts/_rels/chart61.xml.rels><?xml version="1.0" encoding="UTF-8" standalone="yes"?>
<Relationships xmlns="http://schemas.openxmlformats.org/package/2006/relationships"><Relationship Id="rId3" Type="http://schemas.microsoft.com/office/2011/relationships/chartColorStyle" Target="colors61.xml"/><Relationship Id="rId2" Type="http://schemas.openxmlformats.org/officeDocument/2006/relationships/package" Target="../embeddings/Microsoft_Excel_Worksheet61.xlsx"/><Relationship Id="rId1" Type="http://schemas.openxmlformats.org/officeDocument/2006/relationships/themeOverride" Target="../theme/themeOverride61.xml"/><Relationship Id="rId4" Type="http://schemas.microsoft.com/office/2011/relationships/chartStyle" Target="style61.xml"/></Relationships>
</file>

<file path=ppt/charts/_rels/chart62.xml.rels><?xml version="1.0" encoding="UTF-8" standalone="yes"?>
<Relationships xmlns="http://schemas.openxmlformats.org/package/2006/relationships"><Relationship Id="rId3" Type="http://schemas.microsoft.com/office/2011/relationships/chartColorStyle" Target="colors62.xml"/><Relationship Id="rId2" Type="http://schemas.openxmlformats.org/officeDocument/2006/relationships/package" Target="../embeddings/Microsoft_Excel_Worksheet62.xlsx"/><Relationship Id="rId1" Type="http://schemas.openxmlformats.org/officeDocument/2006/relationships/themeOverride" Target="../theme/themeOverride62.xml"/><Relationship Id="rId4" Type="http://schemas.microsoft.com/office/2011/relationships/chartStyle" Target="style62.xml"/></Relationships>
</file>

<file path=ppt/charts/_rels/chart63.xml.rels><?xml version="1.0" encoding="UTF-8" standalone="yes"?>
<Relationships xmlns="http://schemas.openxmlformats.org/package/2006/relationships"><Relationship Id="rId3" Type="http://schemas.microsoft.com/office/2011/relationships/chartColorStyle" Target="colors63.xml"/><Relationship Id="rId2" Type="http://schemas.openxmlformats.org/officeDocument/2006/relationships/package" Target="../embeddings/Microsoft_Excel_Worksheet63.xlsx"/><Relationship Id="rId1" Type="http://schemas.openxmlformats.org/officeDocument/2006/relationships/themeOverride" Target="../theme/themeOverride63.xml"/><Relationship Id="rId4" Type="http://schemas.microsoft.com/office/2011/relationships/chartStyle" Target="style63.xml"/></Relationships>
</file>

<file path=ppt/charts/_rels/chart64.xml.rels><?xml version="1.0" encoding="UTF-8" standalone="yes"?>
<Relationships xmlns="http://schemas.openxmlformats.org/package/2006/relationships"><Relationship Id="rId3" Type="http://schemas.microsoft.com/office/2011/relationships/chartColorStyle" Target="colors64.xml"/><Relationship Id="rId2" Type="http://schemas.openxmlformats.org/officeDocument/2006/relationships/package" Target="../embeddings/Microsoft_Excel_Worksheet64.xlsx"/><Relationship Id="rId1" Type="http://schemas.openxmlformats.org/officeDocument/2006/relationships/themeOverride" Target="../theme/themeOverride64.xml"/><Relationship Id="rId4" Type="http://schemas.microsoft.com/office/2011/relationships/chartStyle" Target="style64.xml"/></Relationships>
</file>

<file path=ppt/charts/_rels/chart65.xml.rels><?xml version="1.0" encoding="UTF-8" standalone="yes"?>
<Relationships xmlns="http://schemas.openxmlformats.org/package/2006/relationships"><Relationship Id="rId3" Type="http://schemas.microsoft.com/office/2011/relationships/chartColorStyle" Target="colors65.xml"/><Relationship Id="rId2" Type="http://schemas.openxmlformats.org/officeDocument/2006/relationships/package" Target="../embeddings/Microsoft_Excel_Worksheet65.xlsx"/><Relationship Id="rId1" Type="http://schemas.openxmlformats.org/officeDocument/2006/relationships/themeOverride" Target="../theme/themeOverride65.xml"/><Relationship Id="rId4" Type="http://schemas.microsoft.com/office/2011/relationships/chartStyle" Target="style65.xml"/></Relationships>
</file>

<file path=ppt/charts/_rels/chart66.xml.rels><?xml version="1.0" encoding="UTF-8" standalone="yes"?>
<Relationships xmlns="http://schemas.openxmlformats.org/package/2006/relationships"><Relationship Id="rId3" Type="http://schemas.microsoft.com/office/2011/relationships/chartColorStyle" Target="colors66.xml"/><Relationship Id="rId2" Type="http://schemas.openxmlformats.org/officeDocument/2006/relationships/package" Target="../embeddings/Microsoft_Excel_Worksheet66.xlsx"/><Relationship Id="rId1" Type="http://schemas.openxmlformats.org/officeDocument/2006/relationships/themeOverride" Target="../theme/themeOverride66.xml"/><Relationship Id="rId4" Type="http://schemas.microsoft.com/office/2011/relationships/chartStyle" Target="style66.xml"/></Relationships>
</file>

<file path=ppt/charts/_rels/chart67.xml.rels><?xml version="1.0" encoding="UTF-8" standalone="yes"?>
<Relationships xmlns="http://schemas.openxmlformats.org/package/2006/relationships"><Relationship Id="rId3" Type="http://schemas.microsoft.com/office/2011/relationships/chartColorStyle" Target="colors67.xml"/><Relationship Id="rId2" Type="http://schemas.openxmlformats.org/officeDocument/2006/relationships/package" Target="../embeddings/Microsoft_Excel_Worksheet67.xlsx"/><Relationship Id="rId1" Type="http://schemas.openxmlformats.org/officeDocument/2006/relationships/themeOverride" Target="../theme/themeOverride67.xml"/><Relationship Id="rId4" Type="http://schemas.microsoft.com/office/2011/relationships/chartStyle" Target="style67.xml"/></Relationships>
</file>

<file path=ppt/charts/_rels/chart68.xml.rels><?xml version="1.0" encoding="UTF-8" standalone="yes"?>
<Relationships xmlns="http://schemas.openxmlformats.org/package/2006/relationships"><Relationship Id="rId3" Type="http://schemas.microsoft.com/office/2011/relationships/chartColorStyle" Target="colors68.xml"/><Relationship Id="rId2" Type="http://schemas.openxmlformats.org/officeDocument/2006/relationships/package" Target="../embeddings/Microsoft_Excel_Worksheet68.xlsx"/><Relationship Id="rId1" Type="http://schemas.openxmlformats.org/officeDocument/2006/relationships/themeOverride" Target="../theme/themeOverride68.xml"/><Relationship Id="rId4" Type="http://schemas.microsoft.com/office/2011/relationships/chartStyle" Target="style68.xml"/></Relationships>
</file>

<file path=ppt/charts/_rels/chart69.xml.rels><?xml version="1.0" encoding="UTF-8" standalone="yes"?>
<Relationships xmlns="http://schemas.openxmlformats.org/package/2006/relationships"><Relationship Id="rId3" Type="http://schemas.microsoft.com/office/2011/relationships/chartColorStyle" Target="colors69.xml"/><Relationship Id="rId2" Type="http://schemas.openxmlformats.org/officeDocument/2006/relationships/package" Target="../embeddings/Microsoft_Excel_Worksheet69.xlsx"/><Relationship Id="rId1" Type="http://schemas.openxmlformats.org/officeDocument/2006/relationships/themeOverride" Target="../theme/themeOverride69.xml"/><Relationship Id="rId4" Type="http://schemas.microsoft.com/office/2011/relationships/chartStyle" Target="style69.xml"/></Relationships>
</file>

<file path=ppt/charts/_rels/chart7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openxmlformats.org/officeDocument/2006/relationships/package" Target="../embeddings/Microsoft_Excel_Worksheet7.xlsx"/><Relationship Id="rId1" Type="http://schemas.openxmlformats.org/officeDocument/2006/relationships/themeOverride" Target="../theme/themeOverride7.xml"/><Relationship Id="rId4" Type="http://schemas.microsoft.com/office/2011/relationships/chartStyle" Target="style7.xml"/></Relationships>
</file>

<file path=ppt/charts/_rels/chart70.xml.rels><?xml version="1.0" encoding="UTF-8" standalone="yes"?>
<Relationships xmlns="http://schemas.openxmlformats.org/package/2006/relationships"><Relationship Id="rId3" Type="http://schemas.microsoft.com/office/2011/relationships/chartColorStyle" Target="colors70.xml"/><Relationship Id="rId2" Type="http://schemas.openxmlformats.org/officeDocument/2006/relationships/package" Target="../embeddings/Microsoft_Excel_Worksheet70.xlsx"/><Relationship Id="rId1" Type="http://schemas.openxmlformats.org/officeDocument/2006/relationships/themeOverride" Target="../theme/themeOverride70.xml"/><Relationship Id="rId4" Type="http://schemas.microsoft.com/office/2011/relationships/chartStyle" Target="style70.xml"/></Relationships>
</file>

<file path=ppt/charts/_rels/chart71.xml.rels><?xml version="1.0" encoding="UTF-8" standalone="yes"?>
<Relationships xmlns="http://schemas.openxmlformats.org/package/2006/relationships"><Relationship Id="rId3" Type="http://schemas.microsoft.com/office/2011/relationships/chartColorStyle" Target="colors71.xml"/><Relationship Id="rId2" Type="http://schemas.openxmlformats.org/officeDocument/2006/relationships/package" Target="../embeddings/Microsoft_Excel_Worksheet71.xlsx"/><Relationship Id="rId1" Type="http://schemas.openxmlformats.org/officeDocument/2006/relationships/themeOverride" Target="../theme/themeOverride71.xml"/><Relationship Id="rId4" Type="http://schemas.microsoft.com/office/2011/relationships/chartStyle" Target="style71.xml"/></Relationships>
</file>

<file path=ppt/charts/_rels/chart72.xml.rels><?xml version="1.0" encoding="UTF-8" standalone="yes"?>
<Relationships xmlns="http://schemas.openxmlformats.org/package/2006/relationships"><Relationship Id="rId3" Type="http://schemas.microsoft.com/office/2011/relationships/chartColorStyle" Target="colors72.xml"/><Relationship Id="rId2" Type="http://schemas.openxmlformats.org/officeDocument/2006/relationships/package" Target="../embeddings/Microsoft_Excel_Worksheet72.xlsx"/><Relationship Id="rId1" Type="http://schemas.openxmlformats.org/officeDocument/2006/relationships/themeOverride" Target="../theme/themeOverride72.xml"/><Relationship Id="rId4" Type="http://schemas.microsoft.com/office/2011/relationships/chartStyle" Target="style72.xml"/></Relationships>
</file>

<file path=ppt/charts/_rels/chart73.xml.rels><?xml version="1.0" encoding="UTF-8" standalone="yes"?>
<Relationships xmlns="http://schemas.openxmlformats.org/package/2006/relationships"><Relationship Id="rId3" Type="http://schemas.microsoft.com/office/2011/relationships/chartColorStyle" Target="colors73.xml"/><Relationship Id="rId2" Type="http://schemas.openxmlformats.org/officeDocument/2006/relationships/package" Target="../embeddings/Microsoft_Excel_Worksheet73.xlsx"/><Relationship Id="rId1" Type="http://schemas.openxmlformats.org/officeDocument/2006/relationships/themeOverride" Target="../theme/themeOverride73.xml"/><Relationship Id="rId4" Type="http://schemas.microsoft.com/office/2011/relationships/chartStyle" Target="style73.xml"/></Relationships>
</file>

<file path=ppt/charts/_rels/chart74.xml.rels><?xml version="1.0" encoding="UTF-8" standalone="yes"?>
<Relationships xmlns="http://schemas.openxmlformats.org/package/2006/relationships"><Relationship Id="rId3" Type="http://schemas.microsoft.com/office/2011/relationships/chartColorStyle" Target="colors74.xml"/><Relationship Id="rId2" Type="http://schemas.openxmlformats.org/officeDocument/2006/relationships/package" Target="../embeddings/Microsoft_Excel_Worksheet74.xlsx"/><Relationship Id="rId1" Type="http://schemas.openxmlformats.org/officeDocument/2006/relationships/themeOverride" Target="../theme/themeOverride74.xml"/><Relationship Id="rId4" Type="http://schemas.microsoft.com/office/2011/relationships/chartStyle" Target="style74.xml"/></Relationships>
</file>

<file path=ppt/charts/_rels/chart75.xml.rels><?xml version="1.0" encoding="UTF-8" standalone="yes"?>
<Relationships xmlns="http://schemas.openxmlformats.org/package/2006/relationships"><Relationship Id="rId3" Type="http://schemas.microsoft.com/office/2011/relationships/chartColorStyle" Target="colors75.xml"/><Relationship Id="rId2" Type="http://schemas.openxmlformats.org/officeDocument/2006/relationships/package" Target="../embeddings/Microsoft_Excel_Worksheet75.xlsx"/><Relationship Id="rId1" Type="http://schemas.openxmlformats.org/officeDocument/2006/relationships/themeOverride" Target="../theme/themeOverride75.xml"/><Relationship Id="rId4" Type="http://schemas.microsoft.com/office/2011/relationships/chartStyle" Target="style75.xml"/></Relationships>
</file>

<file path=ppt/charts/_rels/chart76.xml.rels><?xml version="1.0" encoding="UTF-8" standalone="yes"?>
<Relationships xmlns="http://schemas.openxmlformats.org/package/2006/relationships"><Relationship Id="rId3" Type="http://schemas.microsoft.com/office/2011/relationships/chartColorStyle" Target="colors76.xml"/><Relationship Id="rId2" Type="http://schemas.openxmlformats.org/officeDocument/2006/relationships/package" Target="../embeddings/Microsoft_Excel_Worksheet76.xlsx"/><Relationship Id="rId1" Type="http://schemas.openxmlformats.org/officeDocument/2006/relationships/themeOverride" Target="../theme/themeOverride76.xml"/><Relationship Id="rId4" Type="http://schemas.microsoft.com/office/2011/relationships/chartStyle" Target="style76.xml"/></Relationships>
</file>

<file path=ppt/charts/_rels/chart77.xml.rels><?xml version="1.0" encoding="UTF-8" standalone="yes"?>
<Relationships xmlns="http://schemas.openxmlformats.org/package/2006/relationships"><Relationship Id="rId3" Type="http://schemas.microsoft.com/office/2011/relationships/chartColorStyle" Target="colors77.xml"/><Relationship Id="rId2" Type="http://schemas.openxmlformats.org/officeDocument/2006/relationships/package" Target="../embeddings/Microsoft_Excel_Worksheet77.xlsx"/><Relationship Id="rId1" Type="http://schemas.openxmlformats.org/officeDocument/2006/relationships/themeOverride" Target="../theme/themeOverride77.xml"/><Relationship Id="rId4" Type="http://schemas.microsoft.com/office/2011/relationships/chartStyle" Target="style77.xml"/></Relationships>
</file>

<file path=ppt/charts/_rels/chart78.xml.rels><?xml version="1.0" encoding="UTF-8" standalone="yes"?>
<Relationships xmlns="http://schemas.openxmlformats.org/package/2006/relationships"><Relationship Id="rId3" Type="http://schemas.microsoft.com/office/2011/relationships/chartColorStyle" Target="colors78.xml"/><Relationship Id="rId2" Type="http://schemas.openxmlformats.org/officeDocument/2006/relationships/package" Target="../embeddings/Microsoft_Excel_Worksheet78.xlsx"/><Relationship Id="rId1" Type="http://schemas.openxmlformats.org/officeDocument/2006/relationships/themeOverride" Target="../theme/themeOverride78.xml"/><Relationship Id="rId4" Type="http://schemas.microsoft.com/office/2011/relationships/chartStyle" Target="style78.xml"/></Relationships>
</file>

<file path=ppt/charts/_rels/chart79.xml.rels><?xml version="1.0" encoding="UTF-8" standalone="yes"?>
<Relationships xmlns="http://schemas.openxmlformats.org/package/2006/relationships"><Relationship Id="rId3" Type="http://schemas.microsoft.com/office/2011/relationships/chartColorStyle" Target="colors79.xml"/><Relationship Id="rId2" Type="http://schemas.openxmlformats.org/officeDocument/2006/relationships/package" Target="../embeddings/Microsoft_Excel_Worksheet79.xlsx"/><Relationship Id="rId1" Type="http://schemas.openxmlformats.org/officeDocument/2006/relationships/themeOverride" Target="../theme/themeOverride79.xml"/><Relationship Id="rId4" Type="http://schemas.microsoft.com/office/2011/relationships/chartStyle" Target="style79.xml"/></Relationships>
</file>

<file path=ppt/charts/_rels/chart8.xml.rels><?xml version="1.0" encoding="UTF-8" standalone="yes"?>
<Relationships xmlns="http://schemas.openxmlformats.org/package/2006/relationships"><Relationship Id="rId3" Type="http://schemas.microsoft.com/office/2011/relationships/chartColorStyle" Target="colors8.xml"/><Relationship Id="rId2" Type="http://schemas.openxmlformats.org/officeDocument/2006/relationships/package" Target="../embeddings/Microsoft_Excel_Worksheet8.xlsx"/><Relationship Id="rId1" Type="http://schemas.openxmlformats.org/officeDocument/2006/relationships/themeOverride" Target="../theme/themeOverride8.xml"/><Relationship Id="rId4" Type="http://schemas.microsoft.com/office/2011/relationships/chartStyle" Target="style8.xml"/></Relationships>
</file>

<file path=ppt/charts/_rels/chart80.xml.rels><?xml version="1.0" encoding="UTF-8" standalone="yes"?>
<Relationships xmlns="http://schemas.openxmlformats.org/package/2006/relationships"><Relationship Id="rId3" Type="http://schemas.microsoft.com/office/2011/relationships/chartColorStyle" Target="colors80.xml"/><Relationship Id="rId2" Type="http://schemas.openxmlformats.org/officeDocument/2006/relationships/package" Target="../embeddings/Microsoft_Excel_Worksheet80.xlsx"/><Relationship Id="rId1" Type="http://schemas.openxmlformats.org/officeDocument/2006/relationships/themeOverride" Target="../theme/themeOverride80.xml"/><Relationship Id="rId4" Type="http://schemas.microsoft.com/office/2011/relationships/chartStyle" Target="style80.xml"/></Relationships>
</file>

<file path=ppt/charts/_rels/chart81.xml.rels><?xml version="1.0" encoding="UTF-8" standalone="yes"?>
<Relationships xmlns="http://schemas.openxmlformats.org/package/2006/relationships"><Relationship Id="rId3" Type="http://schemas.microsoft.com/office/2011/relationships/chartColorStyle" Target="colors81.xml"/><Relationship Id="rId2" Type="http://schemas.openxmlformats.org/officeDocument/2006/relationships/package" Target="../embeddings/Microsoft_Excel_Worksheet81.xlsx"/><Relationship Id="rId1" Type="http://schemas.openxmlformats.org/officeDocument/2006/relationships/themeOverride" Target="../theme/themeOverride81.xml"/><Relationship Id="rId4" Type="http://schemas.microsoft.com/office/2011/relationships/chartStyle" Target="style81.xml"/></Relationships>
</file>

<file path=ppt/charts/_rels/chart82.xml.rels><?xml version="1.0" encoding="UTF-8" standalone="yes"?>
<Relationships xmlns="http://schemas.openxmlformats.org/package/2006/relationships"><Relationship Id="rId3" Type="http://schemas.microsoft.com/office/2011/relationships/chartColorStyle" Target="colors82.xml"/><Relationship Id="rId2" Type="http://schemas.openxmlformats.org/officeDocument/2006/relationships/package" Target="../embeddings/Microsoft_Excel_Worksheet82.xlsx"/><Relationship Id="rId1" Type="http://schemas.openxmlformats.org/officeDocument/2006/relationships/themeOverride" Target="../theme/themeOverride82.xml"/><Relationship Id="rId4" Type="http://schemas.microsoft.com/office/2011/relationships/chartStyle" Target="style82.xml"/></Relationships>
</file>

<file path=ppt/charts/_rels/chart83.xml.rels><?xml version="1.0" encoding="UTF-8" standalone="yes"?>
<Relationships xmlns="http://schemas.openxmlformats.org/package/2006/relationships"><Relationship Id="rId3" Type="http://schemas.microsoft.com/office/2011/relationships/chartColorStyle" Target="colors83.xml"/><Relationship Id="rId2" Type="http://schemas.openxmlformats.org/officeDocument/2006/relationships/package" Target="../embeddings/Microsoft_Excel_Worksheet83.xlsx"/><Relationship Id="rId1" Type="http://schemas.openxmlformats.org/officeDocument/2006/relationships/themeOverride" Target="../theme/themeOverride83.xml"/><Relationship Id="rId4" Type="http://schemas.microsoft.com/office/2011/relationships/chartStyle" Target="style83.xml"/></Relationships>
</file>

<file path=ppt/charts/_rels/chart84.xml.rels><?xml version="1.0" encoding="UTF-8" standalone="yes"?>
<Relationships xmlns="http://schemas.openxmlformats.org/package/2006/relationships"><Relationship Id="rId3" Type="http://schemas.microsoft.com/office/2011/relationships/chartColorStyle" Target="colors84.xml"/><Relationship Id="rId2" Type="http://schemas.openxmlformats.org/officeDocument/2006/relationships/package" Target="../embeddings/Microsoft_Excel_Worksheet84.xlsx"/><Relationship Id="rId1" Type="http://schemas.openxmlformats.org/officeDocument/2006/relationships/themeOverride" Target="../theme/themeOverride84.xml"/><Relationship Id="rId4" Type="http://schemas.microsoft.com/office/2011/relationships/chartStyle" Target="style84.xml"/></Relationships>
</file>

<file path=ppt/charts/_rels/chart85.xml.rels><?xml version="1.0" encoding="UTF-8" standalone="yes"?>
<Relationships xmlns="http://schemas.openxmlformats.org/package/2006/relationships"><Relationship Id="rId3" Type="http://schemas.microsoft.com/office/2011/relationships/chartColorStyle" Target="colors85.xml"/><Relationship Id="rId2" Type="http://schemas.openxmlformats.org/officeDocument/2006/relationships/package" Target="../embeddings/Microsoft_Excel_Worksheet85.xlsx"/><Relationship Id="rId1" Type="http://schemas.openxmlformats.org/officeDocument/2006/relationships/themeOverride" Target="../theme/themeOverride85.xml"/><Relationship Id="rId4" Type="http://schemas.microsoft.com/office/2011/relationships/chartStyle" Target="style85.xml"/></Relationships>
</file>

<file path=ppt/charts/_rels/chart86.xml.rels><?xml version="1.0" encoding="UTF-8" standalone="yes"?>
<Relationships xmlns="http://schemas.openxmlformats.org/package/2006/relationships"><Relationship Id="rId3" Type="http://schemas.microsoft.com/office/2011/relationships/chartColorStyle" Target="colors86.xml"/><Relationship Id="rId2" Type="http://schemas.openxmlformats.org/officeDocument/2006/relationships/package" Target="../embeddings/Microsoft_Excel_Worksheet86.xlsx"/><Relationship Id="rId1" Type="http://schemas.openxmlformats.org/officeDocument/2006/relationships/themeOverride" Target="../theme/themeOverride86.xml"/><Relationship Id="rId4" Type="http://schemas.microsoft.com/office/2011/relationships/chartStyle" Target="style86.xml"/></Relationships>
</file>

<file path=ppt/charts/_rels/chart87.xml.rels><?xml version="1.0" encoding="UTF-8" standalone="yes"?>
<Relationships xmlns="http://schemas.openxmlformats.org/package/2006/relationships"><Relationship Id="rId3" Type="http://schemas.microsoft.com/office/2011/relationships/chartColorStyle" Target="colors87.xml"/><Relationship Id="rId2" Type="http://schemas.openxmlformats.org/officeDocument/2006/relationships/package" Target="../embeddings/Microsoft_Excel_Worksheet87.xlsx"/><Relationship Id="rId1" Type="http://schemas.openxmlformats.org/officeDocument/2006/relationships/themeOverride" Target="../theme/themeOverride87.xml"/><Relationship Id="rId4" Type="http://schemas.microsoft.com/office/2011/relationships/chartStyle" Target="style87.xml"/></Relationships>
</file>

<file path=ppt/charts/_rels/chart88.xml.rels><?xml version="1.0" encoding="UTF-8" standalone="yes"?>
<Relationships xmlns="http://schemas.openxmlformats.org/package/2006/relationships"><Relationship Id="rId3" Type="http://schemas.microsoft.com/office/2011/relationships/chartColorStyle" Target="colors88.xml"/><Relationship Id="rId2" Type="http://schemas.openxmlformats.org/officeDocument/2006/relationships/package" Target="../embeddings/Microsoft_Excel_Worksheet88.xlsx"/><Relationship Id="rId1" Type="http://schemas.openxmlformats.org/officeDocument/2006/relationships/themeOverride" Target="../theme/themeOverride88.xml"/><Relationship Id="rId4" Type="http://schemas.microsoft.com/office/2011/relationships/chartStyle" Target="style88.xml"/></Relationships>
</file>

<file path=ppt/charts/_rels/chart89.xml.rels><?xml version="1.0" encoding="UTF-8" standalone="yes"?>
<Relationships xmlns="http://schemas.openxmlformats.org/package/2006/relationships"><Relationship Id="rId3" Type="http://schemas.microsoft.com/office/2011/relationships/chartColorStyle" Target="colors89.xml"/><Relationship Id="rId2" Type="http://schemas.openxmlformats.org/officeDocument/2006/relationships/package" Target="../embeddings/Microsoft_Excel_Worksheet89.xlsx"/><Relationship Id="rId1" Type="http://schemas.openxmlformats.org/officeDocument/2006/relationships/themeOverride" Target="../theme/themeOverride89.xml"/><Relationship Id="rId4" Type="http://schemas.microsoft.com/office/2011/relationships/chartStyle" Target="style89.xml"/></Relationships>
</file>

<file path=ppt/charts/_rels/chart9.xml.rels><?xml version="1.0" encoding="UTF-8" standalone="yes"?>
<Relationships xmlns="http://schemas.openxmlformats.org/package/2006/relationships"><Relationship Id="rId3" Type="http://schemas.microsoft.com/office/2011/relationships/chartColorStyle" Target="colors9.xml"/><Relationship Id="rId2" Type="http://schemas.openxmlformats.org/officeDocument/2006/relationships/package" Target="../embeddings/Microsoft_Excel_Worksheet9.xlsx"/><Relationship Id="rId1" Type="http://schemas.openxmlformats.org/officeDocument/2006/relationships/themeOverride" Target="../theme/themeOverride9.xml"/><Relationship Id="rId4" Type="http://schemas.microsoft.com/office/2011/relationships/chartStyle" Target="style9.xml"/></Relationships>
</file>

<file path=ppt/charts/_rels/chart90.xml.rels><?xml version="1.0" encoding="UTF-8" standalone="yes"?>
<Relationships xmlns="http://schemas.openxmlformats.org/package/2006/relationships"><Relationship Id="rId3" Type="http://schemas.microsoft.com/office/2011/relationships/chartColorStyle" Target="colors90.xml"/><Relationship Id="rId2" Type="http://schemas.openxmlformats.org/officeDocument/2006/relationships/package" Target="../embeddings/Microsoft_Excel_Worksheet90.xlsx"/><Relationship Id="rId1" Type="http://schemas.openxmlformats.org/officeDocument/2006/relationships/themeOverride" Target="../theme/themeOverride90.xml"/><Relationship Id="rId4" Type="http://schemas.microsoft.com/office/2011/relationships/chartStyle" Target="style90.xml"/></Relationships>
</file>

<file path=ppt/charts/_rels/chart91.xml.rels><?xml version="1.0" encoding="UTF-8" standalone="yes"?>
<Relationships xmlns="http://schemas.openxmlformats.org/package/2006/relationships"><Relationship Id="rId3" Type="http://schemas.microsoft.com/office/2011/relationships/chartColorStyle" Target="colors91.xml"/><Relationship Id="rId2" Type="http://schemas.openxmlformats.org/officeDocument/2006/relationships/package" Target="../embeddings/Microsoft_Excel_Worksheet91.xlsx"/><Relationship Id="rId1" Type="http://schemas.openxmlformats.org/officeDocument/2006/relationships/themeOverride" Target="../theme/themeOverride91.xml"/><Relationship Id="rId4" Type="http://schemas.microsoft.com/office/2011/relationships/chartStyle" Target="style91.xml"/></Relationships>
</file>

<file path=ppt/charts/_rels/chart92.xml.rels><?xml version="1.0" encoding="UTF-8" standalone="yes"?>
<Relationships xmlns="http://schemas.openxmlformats.org/package/2006/relationships"><Relationship Id="rId3" Type="http://schemas.microsoft.com/office/2011/relationships/chartColorStyle" Target="colors92.xml"/><Relationship Id="rId2" Type="http://schemas.openxmlformats.org/officeDocument/2006/relationships/package" Target="../embeddings/Microsoft_Excel_Worksheet92.xlsx"/><Relationship Id="rId1" Type="http://schemas.openxmlformats.org/officeDocument/2006/relationships/themeOverride" Target="../theme/themeOverride92.xml"/><Relationship Id="rId4" Type="http://schemas.microsoft.com/office/2011/relationships/chartStyle" Target="style92.xml"/></Relationships>
</file>

<file path=ppt/charts/_rels/chart93.xml.rels><?xml version="1.0" encoding="UTF-8" standalone="yes"?>
<Relationships xmlns="http://schemas.openxmlformats.org/package/2006/relationships"><Relationship Id="rId3" Type="http://schemas.microsoft.com/office/2011/relationships/chartColorStyle" Target="colors93.xml"/><Relationship Id="rId2" Type="http://schemas.openxmlformats.org/officeDocument/2006/relationships/package" Target="../embeddings/Microsoft_Excel_Worksheet93.xlsx"/><Relationship Id="rId1" Type="http://schemas.openxmlformats.org/officeDocument/2006/relationships/themeOverride" Target="../theme/themeOverride93.xml"/><Relationship Id="rId4" Type="http://schemas.microsoft.com/office/2011/relationships/chartStyle" Target="style93.xml"/></Relationships>
</file>

<file path=ppt/charts/_rels/chart94.xml.rels><?xml version="1.0" encoding="UTF-8" standalone="yes"?>
<Relationships xmlns="http://schemas.openxmlformats.org/package/2006/relationships"><Relationship Id="rId3" Type="http://schemas.microsoft.com/office/2011/relationships/chartColorStyle" Target="colors94.xml"/><Relationship Id="rId2" Type="http://schemas.openxmlformats.org/officeDocument/2006/relationships/package" Target="../embeddings/Microsoft_Excel_Worksheet94.xlsx"/><Relationship Id="rId1" Type="http://schemas.openxmlformats.org/officeDocument/2006/relationships/themeOverride" Target="../theme/themeOverride94.xml"/><Relationship Id="rId4" Type="http://schemas.microsoft.com/office/2011/relationships/chartStyle" Target="style94.xml"/></Relationships>
</file>

<file path=ppt/charts/_rels/chart95.xml.rels><?xml version="1.0" encoding="UTF-8" standalone="yes"?>
<Relationships xmlns="http://schemas.openxmlformats.org/package/2006/relationships"><Relationship Id="rId3" Type="http://schemas.microsoft.com/office/2011/relationships/chartColorStyle" Target="colors95.xml"/><Relationship Id="rId2" Type="http://schemas.openxmlformats.org/officeDocument/2006/relationships/package" Target="../embeddings/Microsoft_Excel_Worksheet95.xlsx"/><Relationship Id="rId1" Type="http://schemas.openxmlformats.org/officeDocument/2006/relationships/themeOverride" Target="../theme/themeOverride95.xml"/><Relationship Id="rId4" Type="http://schemas.microsoft.com/office/2011/relationships/chartStyle" Target="style95.xml"/></Relationships>
</file>

<file path=ppt/charts/_rels/chart96.xml.rels><?xml version="1.0" encoding="UTF-8" standalone="yes"?>
<Relationships xmlns="http://schemas.openxmlformats.org/package/2006/relationships"><Relationship Id="rId3" Type="http://schemas.microsoft.com/office/2011/relationships/chartColorStyle" Target="colors96.xml"/><Relationship Id="rId2" Type="http://schemas.openxmlformats.org/officeDocument/2006/relationships/package" Target="../embeddings/Microsoft_Excel_Worksheet96.xlsx"/><Relationship Id="rId1" Type="http://schemas.openxmlformats.org/officeDocument/2006/relationships/themeOverride" Target="../theme/themeOverride96.xml"/><Relationship Id="rId4" Type="http://schemas.microsoft.com/office/2011/relationships/chartStyle" Target="style96.xml"/></Relationships>
</file>

<file path=ppt/charts/_rels/chart97.xml.rels><?xml version="1.0" encoding="UTF-8" standalone="yes"?>
<Relationships xmlns="http://schemas.openxmlformats.org/package/2006/relationships"><Relationship Id="rId3" Type="http://schemas.microsoft.com/office/2011/relationships/chartColorStyle" Target="colors97.xml"/><Relationship Id="rId2" Type="http://schemas.openxmlformats.org/officeDocument/2006/relationships/package" Target="../embeddings/Microsoft_Excel_Worksheet97.xlsx"/><Relationship Id="rId1" Type="http://schemas.openxmlformats.org/officeDocument/2006/relationships/themeOverride" Target="../theme/themeOverride97.xml"/><Relationship Id="rId4" Type="http://schemas.microsoft.com/office/2011/relationships/chartStyle" Target="style97.xml"/></Relationships>
</file>

<file path=ppt/charts/_rels/chart98.xml.rels><?xml version="1.0" encoding="UTF-8" standalone="yes"?>
<Relationships xmlns="http://schemas.openxmlformats.org/package/2006/relationships"><Relationship Id="rId3" Type="http://schemas.microsoft.com/office/2011/relationships/chartColorStyle" Target="colors98.xml"/><Relationship Id="rId2" Type="http://schemas.openxmlformats.org/officeDocument/2006/relationships/package" Target="../embeddings/Microsoft_Excel_Worksheet98.xlsx"/><Relationship Id="rId1" Type="http://schemas.openxmlformats.org/officeDocument/2006/relationships/themeOverride" Target="../theme/themeOverride98.xml"/><Relationship Id="rId4" Type="http://schemas.microsoft.com/office/2011/relationships/chartStyle" Target="style98.xml"/></Relationships>
</file>

<file path=ppt/charts/_rels/chart99.xml.rels><?xml version="1.0" encoding="UTF-8" standalone="yes"?>
<Relationships xmlns="http://schemas.openxmlformats.org/package/2006/relationships"><Relationship Id="rId3" Type="http://schemas.microsoft.com/office/2011/relationships/chartColorStyle" Target="colors99.xml"/><Relationship Id="rId2" Type="http://schemas.openxmlformats.org/officeDocument/2006/relationships/package" Target="../embeddings/Microsoft_Excel_Worksheet99.xlsx"/><Relationship Id="rId1" Type="http://schemas.openxmlformats.org/officeDocument/2006/relationships/themeOverride" Target="../theme/themeOverride99.xml"/><Relationship Id="rId4" Type="http://schemas.microsoft.com/office/2011/relationships/chartStyle" Target="style9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38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Horxis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853.37519999999995</c:v>
                </c:pt>
                <c:pt idx="1">
                  <c:v>977.81020000000001</c:v>
                </c:pt>
                <c:pt idx="2">
                  <c:v>1124.1477</c:v>
                </c:pt>
                <c:pt idx="3">
                  <c:v>1204.9613999999999</c:v>
                </c:pt>
                <c:pt idx="4">
                  <c:v>1300.1369999999999</c:v>
                </c:pt>
                <c:pt idx="5">
                  <c:v>1373.9348</c:v>
                </c:pt>
                <c:pt idx="6">
                  <c:v>1433.4296999999999</c:v>
                </c:pt>
                <c:pt idx="7">
                  <c:v>1470.5378000000001</c:v>
                </c:pt>
                <c:pt idx="8">
                  <c:v>1533.9647</c:v>
                </c:pt>
                <c:pt idx="9">
                  <c:v>1612.1642999999999</c:v>
                </c:pt>
                <c:pt idx="10">
                  <c:v>1694.6364000000001</c:v>
                </c:pt>
                <c:pt idx="11">
                  <c:v>1764.3834999999999</c:v>
                </c:pt>
                <c:pt idx="12">
                  <c:v>1807.4332999999999</c:v>
                </c:pt>
                <c:pt idx="13">
                  <c:v>1853.8606</c:v>
                </c:pt>
                <c:pt idx="14">
                  <c:v>1889.0531000000001</c:v>
                </c:pt>
                <c:pt idx="15">
                  <c:v>1909.396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TCM-Patch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764.23910000000001</c:v>
                </c:pt>
                <c:pt idx="1">
                  <c:v>868.26649999999995</c:v>
                </c:pt>
                <c:pt idx="2">
                  <c:v>993.16129999999998</c:v>
                </c:pt>
                <c:pt idx="3">
                  <c:v>1055.3998999999999</c:v>
                </c:pt>
                <c:pt idx="4">
                  <c:v>1125.6300000000001</c:v>
                </c:pt>
                <c:pt idx="5">
                  <c:v>1179.7297000000001</c:v>
                </c:pt>
                <c:pt idx="6">
                  <c:v>1225.1947</c:v>
                </c:pt>
                <c:pt idx="7">
                  <c:v>1249.7789</c:v>
                </c:pt>
                <c:pt idx="8">
                  <c:v>1299.4367999999999</c:v>
                </c:pt>
                <c:pt idx="9">
                  <c:v>1356.3548000000001</c:v>
                </c:pt>
                <c:pt idx="10">
                  <c:v>1414.2654</c:v>
                </c:pt>
                <c:pt idx="11">
                  <c:v>1461.8994</c:v>
                </c:pt>
                <c:pt idx="12">
                  <c:v>1483.4246000000001</c:v>
                </c:pt>
                <c:pt idx="13">
                  <c:v>1508.7907</c:v>
                </c:pt>
                <c:pt idx="14">
                  <c:v>1523.1077</c:v>
                </c:pt>
                <c:pt idx="15">
                  <c:v>1526.0658000000001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M02-Patch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89.136099999999999</c:v>
                </c:pt>
                <c:pt idx="1">
                  <c:v>109.5437</c:v>
                </c:pt>
                <c:pt idx="2">
                  <c:v>130.9864</c:v>
                </c:pt>
                <c:pt idx="3">
                  <c:v>149.5615</c:v>
                </c:pt>
                <c:pt idx="4">
                  <c:v>174.50710000000001</c:v>
                </c:pt>
                <c:pt idx="5">
                  <c:v>194.20509999999999</c:v>
                </c:pt>
                <c:pt idx="6">
                  <c:v>208.23500000000001</c:v>
                </c:pt>
                <c:pt idx="7">
                  <c:v>220.75890000000001</c:v>
                </c:pt>
                <c:pt idx="8">
                  <c:v>234.52789999999999</c:v>
                </c:pt>
                <c:pt idx="9">
                  <c:v>255.80950000000001</c:v>
                </c:pt>
                <c:pt idx="10">
                  <c:v>280.37099999999998</c:v>
                </c:pt>
                <c:pt idx="11">
                  <c:v>302.48410000000001</c:v>
                </c:pt>
                <c:pt idx="12">
                  <c:v>324.00869999999998</c:v>
                </c:pt>
                <c:pt idx="13">
                  <c:v>345.06990000000002</c:v>
                </c:pt>
                <c:pt idx="14">
                  <c:v>365.94540000000001</c:v>
                </c:pt>
                <c:pt idx="15">
                  <c:v>383.33019999999999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1722240"/>
        <c:axId val="21723776"/>
      </c:lineChart>
      <c:catAx>
        <c:axId val="217222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723776"/>
        <c:crosses val="autoZero"/>
        <c:auto val="1"/>
        <c:lblAlgn val="ctr"/>
        <c:lblOffset val="100"/>
        <c:noMultiLvlLbl val="0"/>
      </c:catAx>
      <c:valAx>
        <c:axId val="2172377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7222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Horxis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26.7</c:v>
              </c:pt>
            </c:numLit>
          </c:val>
        </c:ser>
        <c:ser>
          <c:idx val="1"/>
          <c:order val="1"/>
          <c:tx>
            <c:v>DE BAI AN          BAI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60.1</c:v>
              </c:pt>
            </c:numLit>
          </c:val>
        </c:ser>
        <c:ser>
          <c:idx val="2"/>
          <c:order val="2"/>
          <c:tx>
            <c:v>TRAST              SK6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-19</c:v>
              </c:pt>
            </c:numLit>
          </c:val>
        </c:ser>
        <c:ser>
          <c:idx val="3"/>
          <c:order val="3"/>
          <c:tx>
            <c:v>PATECS ID          SDI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23.8</c:v>
              </c:pt>
            </c:numLit>
          </c:val>
        </c:ser>
        <c:ser>
          <c:idx val="4"/>
          <c:order val="4"/>
          <c:tx>
            <c:v>LAI BI XIN         FY1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7.3</c:v>
              </c:pt>
            </c:numLit>
          </c:val>
        </c:ser>
        <c:ser>
          <c:idx val="5"/>
          <c:order val="5"/>
          <c:tx>
            <c:v>ZE PU SI           MK-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116.2</c:v>
              </c:pt>
            </c:numLit>
          </c:val>
        </c:ser>
        <c:ser>
          <c:idx val="6"/>
          <c:order val="6"/>
          <c:tx>
            <c:v>Horxis-Total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1.3</c:v>
              </c:pt>
            </c:numLit>
          </c:val>
        </c:ser>
        <c:ser>
          <c:idx val="7"/>
          <c:order val="7"/>
          <c:tx>
            <c:v>JE IL COOL PAP     J.I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-28.4</c:v>
              </c:pt>
            </c:numLit>
          </c:val>
        </c:ser>
        <c:ser>
          <c:idx val="8"/>
          <c:order val="8"/>
          <c:tx>
            <c:v>HAOJISHI(WARM)     EI2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4.4000000000000004</c:v>
              </c:pt>
            </c:numLit>
          </c:val>
        </c:ser>
        <c:ser>
          <c:idx val="9"/>
          <c:order val="9"/>
          <c:tx>
            <c:v>HAOJISHI(COOL)     EI2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-4.5999999999999996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95516544"/>
        <c:axId val="95518080"/>
      </c:barChart>
      <c:catAx>
        <c:axId val="95516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518080"/>
        <c:crosses val="autoZero"/>
        <c:auto val="1"/>
        <c:lblAlgn val="ctr"/>
        <c:lblOffset val="100"/>
        <c:noMultiLvlLbl val="0"/>
      </c:catAx>
      <c:valAx>
        <c:axId val="95518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5165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6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8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9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NEQ Relevant Market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6.6</c:v>
              </c:pt>
            </c:numLit>
          </c:val>
        </c:ser>
        <c:ser>
          <c:idx val="1"/>
          <c:order val="1"/>
          <c:tx>
            <c:v>VASOREL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13.7</c:v>
              </c:pt>
            </c:numLit>
          </c:val>
        </c:ser>
        <c:ser>
          <c:idx val="2"/>
          <c:order val="2"/>
          <c:tx>
            <c:v>GEN KE TONG        SRI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-3.8</c:v>
              </c:pt>
            </c:numLit>
          </c:val>
        </c:ser>
        <c:ser>
          <c:idx val="3"/>
          <c:order val="3"/>
          <c:tx>
            <c:v>ZE WEI ER          B4W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</c:v>
              </c:pt>
            </c:numLit>
          </c:val>
        </c:ser>
        <c:ser>
          <c:idx val="4"/>
          <c:order val="4"/>
          <c:tx>
            <c:v>NEQ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8.9</c:v>
              </c:pt>
            </c:numLit>
          </c:val>
        </c:ser>
        <c:ser>
          <c:idx val="5"/>
          <c:order val="5"/>
          <c:tx>
            <c:v>COENZYME Q10       SH.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-3.3</c:v>
              </c:pt>
            </c:numLit>
          </c:val>
        </c:ser>
        <c:ser>
          <c:idx val="6"/>
          <c:order val="6"/>
          <c:tx>
            <c:v>TRIMETAZIDINE      BJ&amp;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-7.2</c:v>
              </c:pt>
            </c:numLit>
          </c:val>
        </c:ser>
        <c:ser>
          <c:idx val="7"/>
          <c:order val="7"/>
          <c:tx>
            <c:v>TRIMETAZIDINE      STX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68.900000000000006</c:v>
              </c:pt>
            </c:numLit>
          </c:val>
        </c:ser>
        <c:ser>
          <c:idx val="8"/>
          <c:order val="8"/>
          <c:tx>
            <c:v>TRIMETAZIDINE HYDR HS-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0.9</c:v>
              </c:pt>
            </c:numLit>
          </c:val>
        </c:ser>
        <c:ser>
          <c:idx val="9"/>
          <c:order val="9"/>
          <c:tx>
            <c:v>YA XU              HW0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-11.4</c:v>
              </c:pt>
            </c:numLit>
          </c:val>
        </c:ser>
        <c:ser>
          <c:idx val="10"/>
          <c:order val="10"/>
          <c:tx>
            <c:v>TRIMETAZIDINE      JHN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15.4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14204416"/>
        <c:axId val="214205952"/>
      </c:barChart>
      <c:catAx>
        <c:axId val="214204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4205952"/>
        <c:crosses val="autoZero"/>
        <c:auto val="1"/>
        <c:lblAlgn val="ctr"/>
        <c:lblOffset val="100"/>
        <c:noMultiLvlLbl val="0"/>
      </c:catAx>
      <c:valAx>
        <c:axId val="2142059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42044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4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DE BAI AN          BAI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18.100000000000001</c:v>
                </c:pt>
                <c:pt idx="1">
                  <c:v>25.7</c:v>
                </c:pt>
                <c:pt idx="2">
                  <c:v>32.200000000000003</c:v>
                </c:pt>
                <c:pt idx="3">
                  <c:v>34.299999999999997</c:v>
                </c:pt>
                <c:pt idx="4">
                  <c:v>35.1</c:v>
                </c:pt>
                <c:pt idx="5">
                  <c:v>38.200000000000003</c:v>
                </c:pt>
                <c:pt idx="6">
                  <c:v>35.299999999999997</c:v>
                </c:pt>
                <c:pt idx="7">
                  <c:v>33.299999999999997</c:v>
                </c:pt>
                <c:pt idx="8">
                  <c:v>35.6</c:v>
                </c:pt>
                <c:pt idx="9">
                  <c:v>39</c:v>
                </c:pt>
                <c:pt idx="10">
                  <c:v>43.1</c:v>
                </c:pt>
                <c:pt idx="11">
                  <c:v>40.5</c:v>
                </c:pt>
                <c:pt idx="12">
                  <c:v>46.1</c:v>
                </c:pt>
                <c:pt idx="13">
                  <c:v>51.4</c:v>
                </c:pt>
                <c:pt idx="14">
                  <c:v>53.8</c:v>
                </c:pt>
                <c:pt idx="15">
                  <c:v>48.7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LAI BI XIN         FY1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14.6</c:v>
                </c:pt>
                <c:pt idx="1">
                  <c:v>15.5</c:v>
                </c:pt>
                <c:pt idx="2">
                  <c:v>14.7</c:v>
                </c:pt>
                <c:pt idx="3">
                  <c:v>16.2</c:v>
                </c:pt>
                <c:pt idx="4">
                  <c:v>16.899999999999999</c:v>
                </c:pt>
                <c:pt idx="5">
                  <c:v>17.3</c:v>
                </c:pt>
                <c:pt idx="6">
                  <c:v>18.7</c:v>
                </c:pt>
                <c:pt idx="7">
                  <c:v>18.2</c:v>
                </c:pt>
                <c:pt idx="8">
                  <c:v>16.600000000000001</c:v>
                </c:pt>
                <c:pt idx="9">
                  <c:v>15.6</c:v>
                </c:pt>
                <c:pt idx="10">
                  <c:v>14.2</c:v>
                </c:pt>
                <c:pt idx="11">
                  <c:v>14.5</c:v>
                </c:pt>
                <c:pt idx="12">
                  <c:v>12.4</c:v>
                </c:pt>
                <c:pt idx="13">
                  <c:v>13.3</c:v>
                </c:pt>
                <c:pt idx="14">
                  <c:v>12.4</c:v>
                </c:pt>
                <c:pt idx="15">
                  <c:v>13.5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PATECS ID          SDI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13.2</c:v>
                </c:pt>
                <c:pt idx="1">
                  <c:v>11.6</c:v>
                </c:pt>
                <c:pt idx="2">
                  <c:v>11.5</c:v>
                </c:pt>
                <c:pt idx="3">
                  <c:v>10.5</c:v>
                </c:pt>
                <c:pt idx="4">
                  <c:v>10.1</c:v>
                </c:pt>
                <c:pt idx="5">
                  <c:v>10.4</c:v>
                </c:pt>
                <c:pt idx="6">
                  <c:v>11.1</c:v>
                </c:pt>
                <c:pt idx="7">
                  <c:v>12.4</c:v>
                </c:pt>
                <c:pt idx="8">
                  <c:v>12.7</c:v>
                </c:pt>
                <c:pt idx="9">
                  <c:v>13.1</c:v>
                </c:pt>
                <c:pt idx="10">
                  <c:v>12.9</c:v>
                </c:pt>
                <c:pt idx="11">
                  <c:v>14.9</c:v>
                </c:pt>
                <c:pt idx="12">
                  <c:v>14.5</c:v>
                </c:pt>
                <c:pt idx="13">
                  <c:v>13.2</c:v>
                </c:pt>
                <c:pt idx="14">
                  <c:v>11.2</c:v>
                </c:pt>
                <c:pt idx="15">
                  <c:v>13.7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TRAST              SK6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33.1</c:v>
                </c:pt>
                <c:pt idx="1">
                  <c:v>26.9</c:v>
                </c:pt>
                <c:pt idx="2">
                  <c:v>22.7</c:v>
                </c:pt>
                <c:pt idx="3">
                  <c:v>21.7</c:v>
                </c:pt>
                <c:pt idx="4">
                  <c:v>22.1</c:v>
                </c:pt>
                <c:pt idx="5">
                  <c:v>20.3</c:v>
                </c:pt>
                <c:pt idx="6">
                  <c:v>21.1</c:v>
                </c:pt>
                <c:pt idx="7">
                  <c:v>23.2</c:v>
                </c:pt>
                <c:pt idx="8">
                  <c:v>22.6</c:v>
                </c:pt>
                <c:pt idx="9">
                  <c:v>20.8</c:v>
                </c:pt>
                <c:pt idx="10">
                  <c:v>19.399999999999999</c:v>
                </c:pt>
                <c:pt idx="11">
                  <c:v>19.5</c:v>
                </c:pt>
                <c:pt idx="12">
                  <c:v>16.899999999999999</c:v>
                </c:pt>
                <c:pt idx="13">
                  <c:v>12.1</c:v>
                </c:pt>
                <c:pt idx="14">
                  <c:v>11.1</c:v>
                </c:pt>
                <c:pt idx="15">
                  <c:v>12.7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ZE PU SI           MK-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1.7</c:v>
                </c:pt>
                <c:pt idx="1">
                  <c:v>3.7</c:v>
                </c:pt>
                <c:pt idx="2">
                  <c:v>3.4</c:v>
                </c:pt>
                <c:pt idx="3">
                  <c:v>3.1</c:v>
                </c:pt>
                <c:pt idx="4">
                  <c:v>2.9</c:v>
                </c:pt>
                <c:pt idx="5">
                  <c:v>2.5</c:v>
                </c:pt>
                <c:pt idx="6">
                  <c:v>2.5</c:v>
                </c:pt>
                <c:pt idx="7">
                  <c:v>2.2999999999999998</c:v>
                </c:pt>
                <c:pt idx="8">
                  <c:v>2.8</c:v>
                </c:pt>
                <c:pt idx="9">
                  <c:v>2.7</c:v>
                </c:pt>
                <c:pt idx="10">
                  <c:v>2.7</c:v>
                </c:pt>
                <c:pt idx="11">
                  <c:v>2.9</c:v>
                </c:pt>
                <c:pt idx="12">
                  <c:v>3.6</c:v>
                </c:pt>
                <c:pt idx="13">
                  <c:v>3.9</c:v>
                </c:pt>
                <c:pt idx="14">
                  <c:v>5.3</c:v>
                </c:pt>
                <c:pt idx="15">
                  <c:v>6.1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JE IL COOL PAP     J.I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9.1</c:v>
                </c:pt>
                <c:pt idx="1">
                  <c:v>8.1</c:v>
                </c:pt>
                <c:pt idx="2">
                  <c:v>7.8</c:v>
                </c:pt>
                <c:pt idx="3">
                  <c:v>7.2</c:v>
                </c:pt>
                <c:pt idx="4">
                  <c:v>7.5</c:v>
                </c:pt>
                <c:pt idx="5">
                  <c:v>6.4</c:v>
                </c:pt>
                <c:pt idx="6">
                  <c:v>6.2</c:v>
                </c:pt>
                <c:pt idx="7">
                  <c:v>5.3</c:v>
                </c:pt>
                <c:pt idx="8">
                  <c:v>5.6</c:v>
                </c:pt>
                <c:pt idx="9">
                  <c:v>4.9000000000000004</c:v>
                </c:pt>
                <c:pt idx="10">
                  <c:v>3.9</c:v>
                </c:pt>
                <c:pt idx="11">
                  <c:v>3.9</c:v>
                </c:pt>
                <c:pt idx="12">
                  <c:v>2.9</c:v>
                </c:pt>
                <c:pt idx="13">
                  <c:v>2.7</c:v>
                </c:pt>
                <c:pt idx="14">
                  <c:v>3</c:v>
                </c:pt>
                <c:pt idx="15">
                  <c:v>1.7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Horxis-Total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10.199999999999999</c:v>
                </c:pt>
                <c:pt idx="1">
                  <c:v>8.4</c:v>
                </c:pt>
                <c:pt idx="2">
                  <c:v>7.6</c:v>
                </c:pt>
                <c:pt idx="3">
                  <c:v>7.1</c:v>
                </c:pt>
                <c:pt idx="4">
                  <c:v>5.3</c:v>
                </c:pt>
                <c:pt idx="5">
                  <c:v>4.8</c:v>
                </c:pt>
                <c:pt idx="6">
                  <c:v>5.0999999999999996</c:v>
                </c:pt>
                <c:pt idx="7">
                  <c:v>5.5</c:v>
                </c:pt>
                <c:pt idx="8">
                  <c:v>4</c:v>
                </c:pt>
                <c:pt idx="9">
                  <c:v>3.9</c:v>
                </c:pt>
                <c:pt idx="10">
                  <c:v>3.8</c:v>
                </c:pt>
                <c:pt idx="11">
                  <c:v>3.7</c:v>
                </c:pt>
                <c:pt idx="12">
                  <c:v>3.3</c:v>
                </c:pt>
                <c:pt idx="13">
                  <c:v>3.1</c:v>
                </c:pt>
                <c:pt idx="14">
                  <c:v>2.8</c:v>
                </c:pt>
                <c:pt idx="15">
                  <c:v>3.1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HAOJISHI(WARM)     EI2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0E87B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7.2</c:v>
                </c:pt>
                <c:pt idx="1">
                  <c:v>5.9</c:v>
                </c:pt>
                <c:pt idx="2">
                  <c:v>4.7</c:v>
                </c:pt>
                <c:pt idx="3">
                  <c:v>4.4000000000000004</c:v>
                </c:pt>
                <c:pt idx="4">
                  <c:v>3.1</c:v>
                </c:pt>
                <c:pt idx="5">
                  <c:v>2.8</c:v>
                </c:pt>
                <c:pt idx="6">
                  <c:v>3</c:v>
                </c:pt>
                <c:pt idx="7">
                  <c:v>3.5</c:v>
                </c:pt>
                <c:pt idx="8">
                  <c:v>2.6</c:v>
                </c:pt>
                <c:pt idx="9">
                  <c:v>2.5</c:v>
                </c:pt>
                <c:pt idx="10">
                  <c:v>2.5</c:v>
                </c:pt>
                <c:pt idx="11">
                  <c:v>2.4</c:v>
                </c:pt>
                <c:pt idx="12">
                  <c:v>2.2000000000000002</c:v>
                </c:pt>
                <c:pt idx="13">
                  <c:v>2.1</c:v>
                </c:pt>
                <c:pt idx="14">
                  <c:v>1.9</c:v>
                </c:pt>
                <c:pt idx="15">
                  <c:v>2.1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HAOJISHI(COOL)     EI2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54C85C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3</c:v>
                </c:pt>
                <c:pt idx="1">
                  <c:v>2.6</c:v>
                </c:pt>
                <c:pt idx="2">
                  <c:v>2.9</c:v>
                </c:pt>
                <c:pt idx="3">
                  <c:v>2.7</c:v>
                </c:pt>
                <c:pt idx="4">
                  <c:v>2.2000000000000002</c:v>
                </c:pt>
                <c:pt idx="5">
                  <c:v>2</c:v>
                </c:pt>
                <c:pt idx="6">
                  <c:v>2.1</c:v>
                </c:pt>
                <c:pt idx="7">
                  <c:v>2</c:v>
                </c:pt>
                <c:pt idx="8">
                  <c:v>1.4</c:v>
                </c:pt>
                <c:pt idx="9">
                  <c:v>1.4</c:v>
                </c:pt>
                <c:pt idx="10">
                  <c:v>1.3</c:v>
                </c:pt>
                <c:pt idx="11">
                  <c:v>1.3</c:v>
                </c:pt>
                <c:pt idx="12">
                  <c:v>1.1000000000000001</c:v>
                </c:pt>
                <c:pt idx="13">
                  <c:v>1</c:v>
                </c:pt>
                <c:pt idx="14">
                  <c:v>0.8</c:v>
                </c:pt>
                <c:pt idx="15">
                  <c:v>1.1000000000000001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LIANG KE           JC4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154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0.2</c:v>
                </c:pt>
                <c:pt idx="13">
                  <c:v>0.3</c:v>
                </c:pt>
                <c:pt idx="14">
                  <c:v>0.4</c:v>
                </c:pt>
                <c:pt idx="15">
                  <c:v>0.4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6137216"/>
        <c:axId val="96138752"/>
      </c:lineChart>
      <c:catAx>
        <c:axId val="961372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96138752"/>
        <c:crosses val="autoZero"/>
        <c:auto val="1"/>
        <c:lblAlgn val="ctr"/>
        <c:lblOffset val="100"/>
        <c:noMultiLvlLbl val="0"/>
      </c:catAx>
      <c:valAx>
        <c:axId val="9613875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961372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6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7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8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Horxis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22.5</c:v>
              </c:pt>
            </c:numLit>
          </c:val>
        </c:ser>
        <c:ser>
          <c:idx val="1"/>
          <c:order val="1"/>
          <c:tx>
            <c:v>DE BAI AN          BAI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47.2</c:v>
              </c:pt>
            </c:numLit>
          </c:val>
        </c:ser>
        <c:ser>
          <c:idx val="2"/>
          <c:order val="2"/>
          <c:tx>
            <c:v>LAI BI XIN         FY1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13.3</c:v>
              </c:pt>
            </c:numLit>
          </c:val>
        </c:ser>
        <c:ser>
          <c:idx val="3"/>
          <c:order val="3"/>
          <c:tx>
            <c:v>PATECS ID          SDI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13.1</c:v>
              </c:pt>
            </c:numLit>
          </c:val>
        </c:ser>
        <c:ser>
          <c:idx val="4"/>
          <c:order val="4"/>
          <c:tx>
            <c:v>TRAST              SK6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-19.899999999999999</c:v>
              </c:pt>
            </c:numLit>
          </c:val>
        </c:ser>
        <c:ser>
          <c:idx val="5"/>
          <c:order val="5"/>
          <c:tx>
            <c:v>ZE PU SI           MK-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158.1</c:v>
              </c:pt>
            </c:numLit>
          </c:val>
        </c:ser>
        <c:ser>
          <c:idx val="6"/>
          <c:order val="6"/>
          <c:tx>
            <c:v>JE IL COOL PAP     J.I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-48</c:v>
              </c:pt>
            </c:numLit>
          </c:val>
        </c:ser>
        <c:ser>
          <c:idx val="7"/>
          <c:order val="7"/>
          <c:tx>
            <c:v>Horxis-Total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</c:v>
              </c:pt>
            </c:numLit>
          </c:val>
        </c:ser>
        <c:ser>
          <c:idx val="8"/>
          <c:order val="8"/>
          <c:tx>
            <c:v>HAOJISHI(WARM)     EI2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3.4</c:v>
              </c:pt>
            </c:numLit>
          </c:val>
        </c:ser>
        <c:ser>
          <c:idx val="9"/>
          <c:order val="9"/>
          <c:tx>
            <c:v>HAOJISHI(COOL)     EI2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-0.5</c:v>
              </c:pt>
            </c:numLit>
          </c:val>
        </c:ser>
        <c:ser>
          <c:idx val="10"/>
          <c:order val="10"/>
          <c:tx>
            <c:v>LIANG KE           JC4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0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08282624"/>
        <c:axId val="108284160"/>
      </c:barChart>
      <c:catAx>
        <c:axId val="108282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08284160"/>
        <c:crosses val="autoZero"/>
        <c:auto val="1"/>
        <c:lblAlgn val="ctr"/>
        <c:lblOffset val="100"/>
        <c:noMultiLvlLbl val="0"/>
      </c:catAx>
      <c:valAx>
        <c:axId val="108284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082826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7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8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9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73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DE BAI AN          BAI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16.7</c:v>
                </c:pt>
                <c:pt idx="1">
                  <c:v>24.8</c:v>
                </c:pt>
                <c:pt idx="2">
                  <c:v>32.700000000000003</c:v>
                </c:pt>
                <c:pt idx="3">
                  <c:v>38.5</c:v>
                </c:pt>
                <c:pt idx="4">
                  <c:v>43</c:v>
                </c:pt>
                <c:pt idx="5">
                  <c:v>46.3</c:v>
                </c:pt>
                <c:pt idx="6">
                  <c:v>46.9</c:v>
                </c:pt>
                <c:pt idx="7">
                  <c:v>46.6</c:v>
                </c:pt>
                <c:pt idx="8">
                  <c:v>46.9</c:v>
                </c:pt>
                <c:pt idx="9">
                  <c:v>47.5</c:v>
                </c:pt>
                <c:pt idx="10">
                  <c:v>50</c:v>
                </c:pt>
                <c:pt idx="11">
                  <c:v>51.7</c:v>
                </c:pt>
                <c:pt idx="12">
                  <c:v>54.4</c:v>
                </c:pt>
                <c:pt idx="13">
                  <c:v>57.8</c:v>
                </c:pt>
                <c:pt idx="14">
                  <c:v>60.5</c:v>
                </c:pt>
                <c:pt idx="15">
                  <c:v>61.9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TRAST              SK6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36.200000000000003</c:v>
                </c:pt>
                <c:pt idx="1">
                  <c:v>32.5</c:v>
                </c:pt>
                <c:pt idx="2">
                  <c:v>28.4</c:v>
                </c:pt>
                <c:pt idx="3">
                  <c:v>24.9</c:v>
                </c:pt>
                <c:pt idx="4">
                  <c:v>22.2</c:v>
                </c:pt>
                <c:pt idx="5">
                  <c:v>20.5</c:v>
                </c:pt>
                <c:pt idx="6">
                  <c:v>20.100000000000001</c:v>
                </c:pt>
                <c:pt idx="7">
                  <c:v>20.5</c:v>
                </c:pt>
                <c:pt idx="8">
                  <c:v>20.7</c:v>
                </c:pt>
                <c:pt idx="9">
                  <c:v>20.7</c:v>
                </c:pt>
                <c:pt idx="10">
                  <c:v>20</c:v>
                </c:pt>
                <c:pt idx="11">
                  <c:v>19.2</c:v>
                </c:pt>
                <c:pt idx="12">
                  <c:v>17.600000000000001</c:v>
                </c:pt>
                <c:pt idx="13">
                  <c:v>15.2</c:v>
                </c:pt>
                <c:pt idx="14">
                  <c:v>13.1</c:v>
                </c:pt>
                <c:pt idx="15">
                  <c:v>11.7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LAI BI XIN         FY1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13.5</c:v>
                </c:pt>
                <c:pt idx="1">
                  <c:v>13.7</c:v>
                </c:pt>
                <c:pt idx="2">
                  <c:v>12.8</c:v>
                </c:pt>
                <c:pt idx="3">
                  <c:v>13</c:v>
                </c:pt>
                <c:pt idx="4">
                  <c:v>13.4</c:v>
                </c:pt>
                <c:pt idx="5">
                  <c:v>13.7</c:v>
                </c:pt>
                <c:pt idx="6">
                  <c:v>14.5</c:v>
                </c:pt>
                <c:pt idx="7">
                  <c:v>14.9</c:v>
                </c:pt>
                <c:pt idx="8">
                  <c:v>14.7</c:v>
                </c:pt>
                <c:pt idx="9">
                  <c:v>14.3</c:v>
                </c:pt>
                <c:pt idx="10">
                  <c:v>13.2</c:v>
                </c:pt>
                <c:pt idx="11">
                  <c:v>12.5</c:v>
                </c:pt>
                <c:pt idx="12">
                  <c:v>11.6</c:v>
                </c:pt>
                <c:pt idx="13">
                  <c:v>11</c:v>
                </c:pt>
                <c:pt idx="14">
                  <c:v>10.5</c:v>
                </c:pt>
                <c:pt idx="15">
                  <c:v>10.3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PATECS ID          SDI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9.4</c:v>
                </c:pt>
                <c:pt idx="1">
                  <c:v>8.1</c:v>
                </c:pt>
                <c:pt idx="2">
                  <c:v>7</c:v>
                </c:pt>
                <c:pt idx="3">
                  <c:v>6.3</c:v>
                </c:pt>
                <c:pt idx="4">
                  <c:v>5.8</c:v>
                </c:pt>
                <c:pt idx="5">
                  <c:v>5.7</c:v>
                </c:pt>
                <c:pt idx="6">
                  <c:v>5.6</c:v>
                </c:pt>
                <c:pt idx="7">
                  <c:v>5.9</c:v>
                </c:pt>
                <c:pt idx="8">
                  <c:v>6.3</c:v>
                </c:pt>
                <c:pt idx="9">
                  <c:v>6.7</c:v>
                </c:pt>
                <c:pt idx="10">
                  <c:v>6.9</c:v>
                </c:pt>
                <c:pt idx="11">
                  <c:v>7.2</c:v>
                </c:pt>
                <c:pt idx="12">
                  <c:v>7.4</c:v>
                </c:pt>
                <c:pt idx="13">
                  <c:v>7.3</c:v>
                </c:pt>
                <c:pt idx="14">
                  <c:v>6.9</c:v>
                </c:pt>
                <c:pt idx="15">
                  <c:v>6.8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Horxis-Total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13.6</c:v>
                </c:pt>
                <c:pt idx="1">
                  <c:v>12.2</c:v>
                </c:pt>
                <c:pt idx="2">
                  <c:v>11.1</c:v>
                </c:pt>
                <c:pt idx="3">
                  <c:v>10</c:v>
                </c:pt>
                <c:pt idx="4">
                  <c:v>8.5</c:v>
                </c:pt>
                <c:pt idx="5">
                  <c:v>7.4</c:v>
                </c:pt>
                <c:pt idx="6">
                  <c:v>6.7</c:v>
                </c:pt>
                <c:pt idx="7">
                  <c:v>6.4</c:v>
                </c:pt>
                <c:pt idx="8">
                  <c:v>5.9</c:v>
                </c:pt>
                <c:pt idx="9">
                  <c:v>5.5</c:v>
                </c:pt>
                <c:pt idx="10">
                  <c:v>5</c:v>
                </c:pt>
                <c:pt idx="11">
                  <c:v>4.5</c:v>
                </c:pt>
                <c:pt idx="12">
                  <c:v>4.3</c:v>
                </c:pt>
                <c:pt idx="13">
                  <c:v>3.9</c:v>
                </c:pt>
                <c:pt idx="14">
                  <c:v>3.6</c:v>
                </c:pt>
                <c:pt idx="15">
                  <c:v>3.4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ZE PU SI           MK-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1.4</c:v>
                </c:pt>
                <c:pt idx="1">
                  <c:v>1.8</c:v>
                </c:pt>
                <c:pt idx="2">
                  <c:v>1.9</c:v>
                </c:pt>
                <c:pt idx="3">
                  <c:v>1.9</c:v>
                </c:pt>
                <c:pt idx="4">
                  <c:v>2.1</c:v>
                </c:pt>
                <c:pt idx="5">
                  <c:v>1.9</c:v>
                </c:pt>
                <c:pt idx="6">
                  <c:v>1.8</c:v>
                </c:pt>
                <c:pt idx="7">
                  <c:v>1.7</c:v>
                </c:pt>
                <c:pt idx="8">
                  <c:v>1.7</c:v>
                </c:pt>
                <c:pt idx="9">
                  <c:v>1.7</c:v>
                </c:pt>
                <c:pt idx="10">
                  <c:v>1.8</c:v>
                </c:pt>
                <c:pt idx="11">
                  <c:v>1.9</c:v>
                </c:pt>
                <c:pt idx="12">
                  <c:v>2</c:v>
                </c:pt>
                <c:pt idx="13">
                  <c:v>2.2000000000000002</c:v>
                </c:pt>
                <c:pt idx="14">
                  <c:v>2.6</c:v>
                </c:pt>
                <c:pt idx="15">
                  <c:v>3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HAOJISHI(WARM)     EI2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10</c:v>
                </c:pt>
                <c:pt idx="1">
                  <c:v>8.6999999999999993</c:v>
                </c:pt>
                <c:pt idx="2">
                  <c:v>7.5</c:v>
                </c:pt>
                <c:pt idx="3">
                  <c:v>6.5</c:v>
                </c:pt>
                <c:pt idx="4">
                  <c:v>5.3</c:v>
                </c:pt>
                <c:pt idx="5">
                  <c:v>4.5</c:v>
                </c:pt>
                <c:pt idx="6">
                  <c:v>4</c:v>
                </c:pt>
                <c:pt idx="7">
                  <c:v>3.8</c:v>
                </c:pt>
                <c:pt idx="8">
                  <c:v>3.6</c:v>
                </c:pt>
                <c:pt idx="9">
                  <c:v>3.5</c:v>
                </c:pt>
                <c:pt idx="10">
                  <c:v>3.2</c:v>
                </c:pt>
                <c:pt idx="11">
                  <c:v>2.9</c:v>
                </c:pt>
                <c:pt idx="12">
                  <c:v>2.7</c:v>
                </c:pt>
                <c:pt idx="13">
                  <c:v>2.5</c:v>
                </c:pt>
                <c:pt idx="14">
                  <c:v>2.2999999999999998</c:v>
                </c:pt>
                <c:pt idx="15">
                  <c:v>2.2000000000000002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JE IL COOL PAP     J.I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7.5</c:v>
                </c:pt>
                <c:pt idx="1">
                  <c:v>6.6</c:v>
                </c:pt>
                <c:pt idx="2">
                  <c:v>6</c:v>
                </c:pt>
                <c:pt idx="3">
                  <c:v>5.4</c:v>
                </c:pt>
                <c:pt idx="4">
                  <c:v>5</c:v>
                </c:pt>
                <c:pt idx="5">
                  <c:v>4.5999999999999996</c:v>
                </c:pt>
                <c:pt idx="6">
                  <c:v>4.4000000000000004</c:v>
                </c:pt>
                <c:pt idx="7">
                  <c:v>4.0999999999999996</c:v>
                </c:pt>
                <c:pt idx="8">
                  <c:v>3.8</c:v>
                </c:pt>
                <c:pt idx="9">
                  <c:v>3.5</c:v>
                </c:pt>
                <c:pt idx="10">
                  <c:v>3.1</c:v>
                </c:pt>
                <c:pt idx="11">
                  <c:v>2.9</c:v>
                </c:pt>
                <c:pt idx="12">
                  <c:v>2.4</c:v>
                </c:pt>
                <c:pt idx="13">
                  <c:v>2</c:v>
                </c:pt>
                <c:pt idx="14">
                  <c:v>1.9</c:v>
                </c:pt>
                <c:pt idx="15">
                  <c:v>1.5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HAOJISHI(COOL)     EI2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3.6</c:v>
                </c:pt>
                <c:pt idx="1">
                  <c:v>3.5</c:v>
                </c:pt>
                <c:pt idx="2">
                  <c:v>3.6</c:v>
                </c:pt>
                <c:pt idx="3">
                  <c:v>3.5</c:v>
                </c:pt>
                <c:pt idx="4">
                  <c:v>3.2</c:v>
                </c:pt>
                <c:pt idx="5">
                  <c:v>2.9</c:v>
                </c:pt>
                <c:pt idx="6">
                  <c:v>2.7</c:v>
                </c:pt>
                <c:pt idx="7">
                  <c:v>2.6</c:v>
                </c:pt>
                <c:pt idx="8">
                  <c:v>2.2999999999999998</c:v>
                </c:pt>
                <c:pt idx="9">
                  <c:v>2.1</c:v>
                </c:pt>
                <c:pt idx="10">
                  <c:v>1.8</c:v>
                </c:pt>
                <c:pt idx="11">
                  <c:v>1.6</c:v>
                </c:pt>
                <c:pt idx="12">
                  <c:v>1.5</c:v>
                </c:pt>
                <c:pt idx="13">
                  <c:v>1.4</c:v>
                </c:pt>
                <c:pt idx="14">
                  <c:v>1.3</c:v>
                </c:pt>
                <c:pt idx="15">
                  <c:v>1.2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LIANG KE           JC4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0.2</c:v>
                </c:pt>
                <c:pt idx="13">
                  <c:v>0.6</c:v>
                </c:pt>
                <c:pt idx="14">
                  <c:v>0.9</c:v>
                </c:pt>
                <c:pt idx="15">
                  <c:v>1.3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7607168"/>
        <c:axId val="107750912"/>
      </c:lineChart>
      <c:catAx>
        <c:axId val="1076071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07750912"/>
        <c:crosses val="autoZero"/>
        <c:auto val="1"/>
        <c:lblAlgn val="ctr"/>
        <c:lblOffset val="100"/>
        <c:noMultiLvlLbl val="0"/>
      </c:catAx>
      <c:valAx>
        <c:axId val="10775091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076071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4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6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8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Horxis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34.299999999999997</c:v>
              </c:pt>
            </c:numLit>
          </c:val>
        </c:ser>
        <c:ser>
          <c:idx val="1"/>
          <c:order val="1"/>
          <c:tx>
            <c:v>DE BAI AN          BAI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60.7</c:v>
              </c:pt>
            </c:numLit>
          </c:val>
        </c:ser>
        <c:ser>
          <c:idx val="2"/>
          <c:order val="2"/>
          <c:tx>
            <c:v>TRAST              SK6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-18.399999999999999</c:v>
              </c:pt>
            </c:numLit>
          </c:val>
        </c:ser>
        <c:ser>
          <c:idx val="3"/>
          <c:order val="3"/>
          <c:tx>
            <c:v>LAI BI XIN         FY1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10.8</c:v>
              </c:pt>
            </c:numLit>
          </c:val>
        </c:ser>
        <c:ser>
          <c:idx val="4"/>
          <c:order val="4"/>
          <c:tx>
            <c:v>PATECS ID          SDI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25.6</c:v>
              </c:pt>
            </c:numLit>
          </c:val>
        </c:ser>
        <c:ser>
          <c:idx val="5"/>
          <c:order val="5"/>
          <c:tx>
            <c:v>Horxis-Total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1.1000000000000001</c:v>
              </c:pt>
            </c:numLit>
          </c:val>
        </c:ser>
        <c:ser>
          <c:idx val="6"/>
          <c:order val="6"/>
          <c:tx>
            <c:v>ZE PU SI           MK-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119.6</c:v>
              </c:pt>
            </c:numLit>
          </c:val>
        </c:ser>
        <c:ser>
          <c:idx val="7"/>
          <c:order val="7"/>
          <c:tx>
            <c:v>HAOJISHI(WARM)     EI2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2.1</c:v>
              </c:pt>
            </c:numLit>
          </c:val>
        </c:ser>
        <c:ser>
          <c:idx val="8"/>
          <c:order val="8"/>
          <c:tx>
            <c:v>JE IL COOL PAP     J.I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-28.7</c:v>
              </c:pt>
            </c:numLit>
          </c:val>
        </c:ser>
        <c:ser>
          <c:idx val="9"/>
          <c:order val="9"/>
          <c:tx>
            <c:v>HAOJISHI(COOL)     EI2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-0.6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08298624"/>
        <c:axId val="108300160"/>
      </c:barChart>
      <c:catAx>
        <c:axId val="108298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08300160"/>
        <c:crosses val="autoZero"/>
        <c:auto val="1"/>
        <c:lblAlgn val="ctr"/>
        <c:lblOffset val="100"/>
        <c:noMultiLvlLbl val="0"/>
      </c:catAx>
      <c:valAx>
        <c:axId val="108300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082986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5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7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9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DE BAI AN          BAI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25.9</c:v>
                </c:pt>
                <c:pt idx="1">
                  <c:v>35.4</c:v>
                </c:pt>
                <c:pt idx="2">
                  <c:v>43.1</c:v>
                </c:pt>
                <c:pt idx="3">
                  <c:v>44.9</c:v>
                </c:pt>
                <c:pt idx="4">
                  <c:v>46.2</c:v>
                </c:pt>
                <c:pt idx="5">
                  <c:v>49.5</c:v>
                </c:pt>
                <c:pt idx="6">
                  <c:v>46.3</c:v>
                </c:pt>
                <c:pt idx="7">
                  <c:v>44.2</c:v>
                </c:pt>
                <c:pt idx="8">
                  <c:v>47.3</c:v>
                </c:pt>
                <c:pt idx="9">
                  <c:v>50.9</c:v>
                </c:pt>
                <c:pt idx="10">
                  <c:v>55.2</c:v>
                </c:pt>
                <c:pt idx="11">
                  <c:v>52.8</c:v>
                </c:pt>
                <c:pt idx="12">
                  <c:v>58.1</c:v>
                </c:pt>
                <c:pt idx="13">
                  <c:v>63.3</c:v>
                </c:pt>
                <c:pt idx="14">
                  <c:v>65.2</c:v>
                </c:pt>
                <c:pt idx="15">
                  <c:v>60.3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TRAST              SK6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33.700000000000003</c:v>
                </c:pt>
                <c:pt idx="1">
                  <c:v>26.6</c:v>
                </c:pt>
                <c:pt idx="2">
                  <c:v>21.9</c:v>
                </c:pt>
                <c:pt idx="3">
                  <c:v>20.6</c:v>
                </c:pt>
                <c:pt idx="4">
                  <c:v>20.9</c:v>
                </c:pt>
                <c:pt idx="5">
                  <c:v>19</c:v>
                </c:pt>
                <c:pt idx="6">
                  <c:v>20</c:v>
                </c:pt>
                <c:pt idx="7">
                  <c:v>22.1</c:v>
                </c:pt>
                <c:pt idx="8">
                  <c:v>21.5</c:v>
                </c:pt>
                <c:pt idx="9">
                  <c:v>19.5</c:v>
                </c:pt>
                <c:pt idx="10">
                  <c:v>17.899999999999999</c:v>
                </c:pt>
                <c:pt idx="11">
                  <c:v>18.3</c:v>
                </c:pt>
                <c:pt idx="12">
                  <c:v>15.3</c:v>
                </c:pt>
                <c:pt idx="13">
                  <c:v>10.7</c:v>
                </c:pt>
                <c:pt idx="14">
                  <c:v>9.6999999999999993</c:v>
                </c:pt>
                <c:pt idx="15">
                  <c:v>11.4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LAI BI XIN         FY1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12.8</c:v>
                </c:pt>
                <c:pt idx="1">
                  <c:v>13.3</c:v>
                </c:pt>
                <c:pt idx="2">
                  <c:v>12.3</c:v>
                </c:pt>
                <c:pt idx="3">
                  <c:v>13.6</c:v>
                </c:pt>
                <c:pt idx="4">
                  <c:v>14.2</c:v>
                </c:pt>
                <c:pt idx="5">
                  <c:v>14.3</c:v>
                </c:pt>
                <c:pt idx="6">
                  <c:v>15.8</c:v>
                </c:pt>
                <c:pt idx="7">
                  <c:v>15.2</c:v>
                </c:pt>
                <c:pt idx="8">
                  <c:v>14</c:v>
                </c:pt>
                <c:pt idx="9">
                  <c:v>12.9</c:v>
                </c:pt>
                <c:pt idx="10">
                  <c:v>11.5</c:v>
                </c:pt>
                <c:pt idx="11">
                  <c:v>12</c:v>
                </c:pt>
                <c:pt idx="12">
                  <c:v>10.199999999999999</c:v>
                </c:pt>
                <c:pt idx="13">
                  <c:v>10.6</c:v>
                </c:pt>
                <c:pt idx="14">
                  <c:v>9.6999999999999993</c:v>
                </c:pt>
                <c:pt idx="15">
                  <c:v>10.9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PATECS ID          SDI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7.4</c:v>
                </c:pt>
                <c:pt idx="1">
                  <c:v>6.4</c:v>
                </c:pt>
                <c:pt idx="2">
                  <c:v>6.2</c:v>
                </c:pt>
                <c:pt idx="3">
                  <c:v>5.6</c:v>
                </c:pt>
                <c:pt idx="4">
                  <c:v>5.4</c:v>
                </c:pt>
                <c:pt idx="5">
                  <c:v>5.5</c:v>
                </c:pt>
                <c:pt idx="6">
                  <c:v>6</c:v>
                </c:pt>
                <c:pt idx="7">
                  <c:v>6.7</c:v>
                </c:pt>
                <c:pt idx="8">
                  <c:v>6.8</c:v>
                </c:pt>
                <c:pt idx="9">
                  <c:v>7</c:v>
                </c:pt>
                <c:pt idx="10">
                  <c:v>6.9</c:v>
                </c:pt>
                <c:pt idx="11">
                  <c:v>8.1</c:v>
                </c:pt>
                <c:pt idx="12">
                  <c:v>7.6</c:v>
                </c:pt>
                <c:pt idx="13">
                  <c:v>6.8</c:v>
                </c:pt>
                <c:pt idx="14">
                  <c:v>5.7</c:v>
                </c:pt>
                <c:pt idx="15">
                  <c:v>7.2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ZE PU SI           MK-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1.1000000000000001</c:v>
                </c:pt>
                <c:pt idx="1">
                  <c:v>2.4</c:v>
                </c:pt>
                <c:pt idx="2">
                  <c:v>2.1</c:v>
                </c:pt>
                <c:pt idx="3">
                  <c:v>1.9</c:v>
                </c:pt>
                <c:pt idx="4">
                  <c:v>1.9</c:v>
                </c:pt>
                <c:pt idx="5">
                  <c:v>1.6</c:v>
                </c:pt>
                <c:pt idx="6">
                  <c:v>1.6</c:v>
                </c:pt>
                <c:pt idx="7">
                  <c:v>1.5</c:v>
                </c:pt>
                <c:pt idx="8">
                  <c:v>1.9</c:v>
                </c:pt>
                <c:pt idx="9">
                  <c:v>1.8</c:v>
                </c:pt>
                <c:pt idx="10">
                  <c:v>1.8</c:v>
                </c:pt>
                <c:pt idx="11">
                  <c:v>1.9</c:v>
                </c:pt>
                <c:pt idx="12">
                  <c:v>2.2999999999999998</c:v>
                </c:pt>
                <c:pt idx="13">
                  <c:v>2.5</c:v>
                </c:pt>
                <c:pt idx="14">
                  <c:v>3.3</c:v>
                </c:pt>
                <c:pt idx="15">
                  <c:v>3.9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Horxis-Total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12.6</c:v>
                </c:pt>
                <c:pt idx="1">
                  <c:v>10.3</c:v>
                </c:pt>
                <c:pt idx="2">
                  <c:v>9.3000000000000007</c:v>
                </c:pt>
                <c:pt idx="3">
                  <c:v>8.6999999999999993</c:v>
                </c:pt>
                <c:pt idx="4">
                  <c:v>6.6</c:v>
                </c:pt>
                <c:pt idx="5">
                  <c:v>6</c:v>
                </c:pt>
                <c:pt idx="6">
                  <c:v>6.2</c:v>
                </c:pt>
                <c:pt idx="7">
                  <c:v>6.8</c:v>
                </c:pt>
                <c:pt idx="8">
                  <c:v>4.9000000000000004</c:v>
                </c:pt>
                <c:pt idx="9">
                  <c:v>4.7</c:v>
                </c:pt>
                <c:pt idx="10">
                  <c:v>4.3</c:v>
                </c:pt>
                <c:pt idx="11">
                  <c:v>4.4000000000000004</c:v>
                </c:pt>
                <c:pt idx="12">
                  <c:v>3.8</c:v>
                </c:pt>
                <c:pt idx="13">
                  <c:v>3.4</c:v>
                </c:pt>
                <c:pt idx="14">
                  <c:v>3</c:v>
                </c:pt>
                <c:pt idx="15">
                  <c:v>3.6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HAOJISHI(WARM)     EI2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8.6</c:v>
                </c:pt>
                <c:pt idx="1">
                  <c:v>7</c:v>
                </c:pt>
                <c:pt idx="2">
                  <c:v>5.6</c:v>
                </c:pt>
                <c:pt idx="3">
                  <c:v>5.4</c:v>
                </c:pt>
                <c:pt idx="4">
                  <c:v>3.9</c:v>
                </c:pt>
                <c:pt idx="5">
                  <c:v>3.5</c:v>
                </c:pt>
                <c:pt idx="6">
                  <c:v>3.6</c:v>
                </c:pt>
                <c:pt idx="7">
                  <c:v>4.3</c:v>
                </c:pt>
                <c:pt idx="8">
                  <c:v>3.2</c:v>
                </c:pt>
                <c:pt idx="9">
                  <c:v>3</c:v>
                </c:pt>
                <c:pt idx="10">
                  <c:v>2.8</c:v>
                </c:pt>
                <c:pt idx="11">
                  <c:v>2.8</c:v>
                </c:pt>
                <c:pt idx="12">
                  <c:v>2.4</c:v>
                </c:pt>
                <c:pt idx="13">
                  <c:v>2.2000000000000002</c:v>
                </c:pt>
                <c:pt idx="14">
                  <c:v>2.1</c:v>
                </c:pt>
                <c:pt idx="15">
                  <c:v>2.2999999999999998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JE IL COOL PAP     J.I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6.4</c:v>
                </c:pt>
                <c:pt idx="1">
                  <c:v>5.6</c:v>
                </c:pt>
                <c:pt idx="2">
                  <c:v>5.2</c:v>
                </c:pt>
                <c:pt idx="3">
                  <c:v>4.7</c:v>
                </c:pt>
                <c:pt idx="4">
                  <c:v>4.7</c:v>
                </c:pt>
                <c:pt idx="5">
                  <c:v>4.0999999999999996</c:v>
                </c:pt>
                <c:pt idx="6">
                  <c:v>4.0999999999999996</c:v>
                </c:pt>
                <c:pt idx="7">
                  <c:v>3.5</c:v>
                </c:pt>
                <c:pt idx="8">
                  <c:v>3.6</c:v>
                </c:pt>
                <c:pt idx="9">
                  <c:v>3.1</c:v>
                </c:pt>
                <c:pt idx="10">
                  <c:v>2.4</c:v>
                </c:pt>
                <c:pt idx="11">
                  <c:v>2.5</c:v>
                </c:pt>
                <c:pt idx="12">
                  <c:v>1.8</c:v>
                </c:pt>
                <c:pt idx="13">
                  <c:v>1.6</c:v>
                </c:pt>
                <c:pt idx="14">
                  <c:v>1.8</c:v>
                </c:pt>
                <c:pt idx="15">
                  <c:v>1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LIANG KE           JC4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0.8</c:v>
                </c:pt>
                <c:pt idx="13">
                  <c:v>1.2</c:v>
                </c:pt>
                <c:pt idx="14">
                  <c:v>1.5</c:v>
                </c:pt>
                <c:pt idx="15">
                  <c:v>1.6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HAOJISHI(COOL)     EI2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4</c:v>
                </c:pt>
                <c:pt idx="1">
                  <c:v>3.3</c:v>
                </c:pt>
                <c:pt idx="2">
                  <c:v>3.6</c:v>
                </c:pt>
                <c:pt idx="3">
                  <c:v>3.3</c:v>
                </c:pt>
                <c:pt idx="4">
                  <c:v>2.7</c:v>
                </c:pt>
                <c:pt idx="5">
                  <c:v>2.5</c:v>
                </c:pt>
                <c:pt idx="6">
                  <c:v>2.6</c:v>
                </c:pt>
                <c:pt idx="7">
                  <c:v>2.5</c:v>
                </c:pt>
                <c:pt idx="8">
                  <c:v>1.7</c:v>
                </c:pt>
                <c:pt idx="9">
                  <c:v>1.7</c:v>
                </c:pt>
                <c:pt idx="10">
                  <c:v>1.5</c:v>
                </c:pt>
                <c:pt idx="11">
                  <c:v>1.6</c:v>
                </c:pt>
                <c:pt idx="12">
                  <c:v>1.4</c:v>
                </c:pt>
                <c:pt idx="13">
                  <c:v>1.2</c:v>
                </c:pt>
                <c:pt idx="14">
                  <c:v>1</c:v>
                </c:pt>
                <c:pt idx="15">
                  <c:v>1.3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7997056"/>
        <c:axId val="107998592"/>
      </c:lineChart>
      <c:catAx>
        <c:axId val="1079970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07998592"/>
        <c:crosses val="autoZero"/>
        <c:auto val="1"/>
        <c:lblAlgn val="ctr"/>
        <c:lblOffset val="100"/>
        <c:noMultiLvlLbl val="0"/>
      </c:catAx>
      <c:valAx>
        <c:axId val="10799859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079970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5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6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9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Horxis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29.4</c:v>
              </c:pt>
            </c:numLit>
          </c:val>
        </c:ser>
        <c:ser>
          <c:idx val="1"/>
          <c:order val="1"/>
          <c:tx>
            <c:v>DE BAI AN          BAI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48</c:v>
              </c:pt>
            </c:numLit>
          </c:val>
        </c:ser>
        <c:ser>
          <c:idx val="2"/>
          <c:order val="2"/>
          <c:tx>
            <c:v>TRAST              SK6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-19.3</c:v>
              </c:pt>
            </c:numLit>
          </c:val>
        </c:ser>
        <c:ser>
          <c:idx val="3"/>
          <c:order val="3"/>
          <c:tx>
            <c:v>LAI BI XIN         FY1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18.3</c:v>
              </c:pt>
            </c:numLit>
          </c:val>
        </c:ser>
        <c:ser>
          <c:idx val="4"/>
          <c:order val="4"/>
          <c:tx>
            <c:v>PATECS ID          SDI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14.1</c:v>
              </c:pt>
            </c:numLit>
          </c:val>
        </c:ser>
        <c:ser>
          <c:idx val="5"/>
          <c:order val="5"/>
          <c:tx>
            <c:v>ZE PU SI           MK-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162.6</c:v>
              </c:pt>
            </c:numLit>
          </c:val>
        </c:ser>
        <c:ser>
          <c:idx val="6"/>
          <c:order val="6"/>
          <c:tx>
            <c:v>Horxis-Total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4.8</c:v>
              </c:pt>
            </c:numLit>
          </c:val>
        </c:ser>
        <c:ser>
          <c:idx val="7"/>
          <c:order val="7"/>
          <c:tx>
            <c:v>HAOJISHI(WARM)     EI2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5.4</c:v>
              </c:pt>
            </c:numLit>
          </c:val>
        </c:ser>
        <c:ser>
          <c:idx val="8"/>
          <c:order val="8"/>
          <c:tx>
            <c:v>JE IL COOL PAP     J.I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-50.1</c:v>
              </c:pt>
            </c:numLit>
          </c:val>
        </c:ser>
        <c:ser>
          <c:idx val="9"/>
          <c:order val="9"/>
          <c:tx>
            <c:v>LIANG KE           JC4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0</c:v>
              </c:pt>
            </c:numLit>
          </c:val>
        </c:ser>
        <c:ser>
          <c:idx val="10"/>
          <c:order val="10"/>
          <c:tx>
            <c:v>HAOJISHI(COOL)     EI2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3.7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86933504"/>
        <c:axId val="86935040"/>
      </c:barChart>
      <c:catAx>
        <c:axId val="86933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935040"/>
        <c:crosses val="autoZero"/>
        <c:auto val="1"/>
        <c:lblAlgn val="ctr"/>
        <c:lblOffset val="100"/>
        <c:noMultiLvlLbl val="0"/>
      </c:catAx>
      <c:valAx>
        <c:axId val="869350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9335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6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7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1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3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3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Glufast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1025.9099000000001</c:v>
                </c:pt>
                <c:pt idx="1">
                  <c:v>1035.4763</c:v>
                </c:pt>
                <c:pt idx="2">
                  <c:v>1064.3615</c:v>
                </c:pt>
                <c:pt idx="3">
                  <c:v>1076.7701999999999</c:v>
                </c:pt>
                <c:pt idx="4">
                  <c:v>1115.8724</c:v>
                </c:pt>
                <c:pt idx="5">
                  <c:v>1145.1673000000001</c:v>
                </c:pt>
                <c:pt idx="6">
                  <c:v>1183.7047</c:v>
                </c:pt>
                <c:pt idx="7">
                  <c:v>1225.6668</c:v>
                </c:pt>
                <c:pt idx="8">
                  <c:v>1247.1713</c:v>
                </c:pt>
                <c:pt idx="9">
                  <c:v>1267.1243999999999</c:v>
                </c:pt>
                <c:pt idx="10">
                  <c:v>1273.3148000000001</c:v>
                </c:pt>
                <c:pt idx="11">
                  <c:v>1273.2799</c:v>
                </c:pt>
                <c:pt idx="12">
                  <c:v>1256.1832999999999</c:v>
                </c:pt>
                <c:pt idx="13">
                  <c:v>1260.6591000000001</c:v>
                </c:pt>
                <c:pt idx="14">
                  <c:v>1247.787</c:v>
                </c:pt>
                <c:pt idx="15">
                  <c:v>1245.4735000000001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REPAGLINIDE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924.03089999999997</c:v>
                </c:pt>
                <c:pt idx="1">
                  <c:v>939.31920000000002</c:v>
                </c:pt>
                <c:pt idx="2">
                  <c:v>971.90250000000003</c:v>
                </c:pt>
                <c:pt idx="3">
                  <c:v>985.21669999999995</c:v>
                </c:pt>
                <c:pt idx="4">
                  <c:v>1021.4536000000001</c:v>
                </c:pt>
                <c:pt idx="5">
                  <c:v>1047.4576999999999</c:v>
                </c:pt>
                <c:pt idx="6">
                  <c:v>1079.6993</c:v>
                </c:pt>
                <c:pt idx="7">
                  <c:v>1114.1892</c:v>
                </c:pt>
                <c:pt idx="8">
                  <c:v>1127.4535000000001</c:v>
                </c:pt>
                <c:pt idx="9">
                  <c:v>1138.9096999999999</c:v>
                </c:pt>
                <c:pt idx="10">
                  <c:v>1138.1976</c:v>
                </c:pt>
                <c:pt idx="11">
                  <c:v>1136.0724</c:v>
                </c:pt>
                <c:pt idx="12">
                  <c:v>1119.3871999999999</c:v>
                </c:pt>
                <c:pt idx="13">
                  <c:v>1126.3774000000001</c:v>
                </c:pt>
                <c:pt idx="14">
                  <c:v>1118.9607000000001</c:v>
                </c:pt>
                <c:pt idx="15">
                  <c:v>1119.3324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NATEGLINIDE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100.6247</c:v>
                </c:pt>
                <c:pt idx="1">
                  <c:v>94.391099999999994</c:v>
                </c:pt>
                <c:pt idx="2">
                  <c:v>90.254400000000004</c:v>
                </c:pt>
                <c:pt idx="3">
                  <c:v>88.792599999999993</c:v>
                </c:pt>
                <c:pt idx="4">
                  <c:v>91.053399999999996</c:v>
                </c:pt>
                <c:pt idx="5">
                  <c:v>93.672799999999995</c:v>
                </c:pt>
                <c:pt idx="6">
                  <c:v>99.458699999999993</c:v>
                </c:pt>
                <c:pt idx="7">
                  <c:v>106.7127</c:v>
                </c:pt>
                <c:pt idx="8">
                  <c:v>114.467</c:v>
                </c:pt>
                <c:pt idx="9">
                  <c:v>122.6326</c:v>
                </c:pt>
                <c:pt idx="10">
                  <c:v>128.77170000000001</c:v>
                </c:pt>
                <c:pt idx="11">
                  <c:v>129.886</c:v>
                </c:pt>
                <c:pt idx="12">
                  <c:v>128.92189999999999</c:v>
                </c:pt>
                <c:pt idx="13">
                  <c:v>125.7028</c:v>
                </c:pt>
                <c:pt idx="14">
                  <c:v>119.22369999999999</c:v>
                </c:pt>
                <c:pt idx="15">
                  <c:v>115.83369999999999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S_04!$K$3:$K$4</c:f>
              <c:strCache>
                <c:ptCount val="1"/>
                <c:pt idx="0">
                  <c:v>MITIGLINIDE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S_04!$K$5:$K$20</c:f>
              <c:numCache>
                <c:formatCode>#,##0.00</c:formatCode>
                <c:ptCount val="16"/>
                <c:pt idx="0">
                  <c:v>1.2543</c:v>
                </c:pt>
                <c:pt idx="1">
                  <c:v>1.766</c:v>
                </c:pt>
                <c:pt idx="2">
                  <c:v>2.2046000000000001</c:v>
                </c:pt>
                <c:pt idx="3">
                  <c:v>2.7610000000000001</c:v>
                </c:pt>
                <c:pt idx="4">
                  <c:v>3.3654000000000002</c:v>
                </c:pt>
                <c:pt idx="5">
                  <c:v>4.0368000000000004</c:v>
                </c:pt>
                <c:pt idx="6">
                  <c:v>4.5467000000000004</c:v>
                </c:pt>
                <c:pt idx="7">
                  <c:v>4.7648999999999999</c:v>
                </c:pt>
                <c:pt idx="8">
                  <c:v>5.2507999999999999</c:v>
                </c:pt>
                <c:pt idx="9">
                  <c:v>5.5820999999999996</c:v>
                </c:pt>
                <c:pt idx="10">
                  <c:v>6.3455000000000004</c:v>
                </c:pt>
                <c:pt idx="11">
                  <c:v>7.3215000000000003</c:v>
                </c:pt>
                <c:pt idx="12">
                  <c:v>7.8742999999999999</c:v>
                </c:pt>
                <c:pt idx="13">
                  <c:v>8.5789000000000009</c:v>
                </c:pt>
                <c:pt idx="14">
                  <c:v>9.6026000000000007</c:v>
                </c:pt>
                <c:pt idx="15">
                  <c:v>10.307399999999999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10774528"/>
        <c:axId val="30330880"/>
      </c:lineChart>
      <c:catAx>
        <c:axId val="1107745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30330880"/>
        <c:crosses val="autoZero"/>
        <c:auto val="1"/>
        <c:lblAlgn val="ctr"/>
        <c:lblOffset val="100"/>
        <c:noMultiLvlLbl val="0"/>
      </c:catAx>
      <c:valAx>
        <c:axId val="30330880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07745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Glufast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-2.2000000000000002</c:v>
              </c:pt>
            </c:numLit>
          </c:val>
        </c:ser>
        <c:ser>
          <c:idx val="1"/>
          <c:order val="1"/>
          <c:tx>
            <c:v>REPAGLINIDE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-1.5</c:v>
              </c:pt>
            </c:numLit>
          </c:val>
        </c:ser>
        <c:ser>
          <c:idx val="2"/>
          <c:order val="2"/>
          <c:tx>
            <c:v>NATEGLINIDE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-10.8</c:v>
              </c:pt>
            </c:numLit>
          </c:val>
        </c:ser>
        <c:ser>
          <c:idx val="3"/>
          <c:order val="3"/>
          <c:tx>
            <c:v>MITIGLINIDE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40.799999999999997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30457216"/>
        <c:axId val="30467200"/>
      </c:barChart>
      <c:catAx>
        <c:axId val="304572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467200"/>
        <c:crosses val="autoZero"/>
        <c:auto val="1"/>
        <c:lblAlgn val="ctr"/>
        <c:lblOffset val="100"/>
        <c:noMultiLvlLbl val="0"/>
      </c:catAx>
      <c:valAx>
        <c:axId val="304672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4572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3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3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Glufast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266.7115</c:v>
                </c:pt>
                <c:pt idx="1">
                  <c:v>271.22719999999998</c:v>
                </c:pt>
                <c:pt idx="2">
                  <c:v>268.09089999999998</c:v>
                </c:pt>
                <c:pt idx="3">
                  <c:v>270.74059999999997</c:v>
                </c:pt>
                <c:pt idx="4">
                  <c:v>305.81369999999998</c:v>
                </c:pt>
                <c:pt idx="5">
                  <c:v>300.52210000000002</c:v>
                </c:pt>
                <c:pt idx="6">
                  <c:v>306.62830000000002</c:v>
                </c:pt>
                <c:pt idx="7">
                  <c:v>312.70280000000002</c:v>
                </c:pt>
                <c:pt idx="8">
                  <c:v>327.31819999999999</c:v>
                </c:pt>
                <c:pt idx="9">
                  <c:v>320.47519999999997</c:v>
                </c:pt>
                <c:pt idx="10">
                  <c:v>312.8186</c:v>
                </c:pt>
                <c:pt idx="11">
                  <c:v>312.66789999999997</c:v>
                </c:pt>
                <c:pt idx="12">
                  <c:v>310.2217</c:v>
                </c:pt>
                <c:pt idx="13">
                  <c:v>324.95100000000002</c:v>
                </c:pt>
                <c:pt idx="14">
                  <c:v>299.94650000000001</c:v>
                </c:pt>
                <c:pt idx="15">
                  <c:v>310.3544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REPAGLINIDE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245.10980000000001</c:v>
                </c:pt>
                <c:pt idx="1">
                  <c:v>247.03919999999999</c:v>
                </c:pt>
                <c:pt idx="2">
                  <c:v>245.84729999999999</c:v>
                </c:pt>
                <c:pt idx="3">
                  <c:v>247.22040000000001</c:v>
                </c:pt>
                <c:pt idx="4">
                  <c:v>281.3467</c:v>
                </c:pt>
                <c:pt idx="5">
                  <c:v>273.04329999999999</c:v>
                </c:pt>
                <c:pt idx="6">
                  <c:v>278.08890000000002</c:v>
                </c:pt>
                <c:pt idx="7">
                  <c:v>281.71039999999999</c:v>
                </c:pt>
                <c:pt idx="8">
                  <c:v>294.61099999999999</c:v>
                </c:pt>
                <c:pt idx="9">
                  <c:v>284.49950000000001</c:v>
                </c:pt>
                <c:pt idx="10">
                  <c:v>277.3768</c:v>
                </c:pt>
                <c:pt idx="11">
                  <c:v>279.58519999999999</c:v>
                </c:pt>
                <c:pt idx="12">
                  <c:v>277.92570000000001</c:v>
                </c:pt>
                <c:pt idx="13">
                  <c:v>291.4898</c:v>
                </c:pt>
                <c:pt idx="14">
                  <c:v>269.95999999999998</c:v>
                </c:pt>
                <c:pt idx="15">
                  <c:v>279.95690000000002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NATEGLINIDE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21.152799999999999</c:v>
                </c:pt>
                <c:pt idx="1">
                  <c:v>23.480599999999999</c:v>
                </c:pt>
                <c:pt idx="2">
                  <c:v>21.654199999999999</c:v>
                </c:pt>
                <c:pt idx="3">
                  <c:v>22.504999999999999</c:v>
                </c:pt>
                <c:pt idx="4">
                  <c:v>23.413699999999999</c:v>
                </c:pt>
                <c:pt idx="5">
                  <c:v>26.099900000000002</c:v>
                </c:pt>
                <c:pt idx="6">
                  <c:v>27.440200000000001</c:v>
                </c:pt>
                <c:pt idx="7">
                  <c:v>29.758900000000001</c:v>
                </c:pt>
                <c:pt idx="8">
                  <c:v>31.167999999999999</c:v>
                </c:pt>
                <c:pt idx="9">
                  <c:v>34.265500000000003</c:v>
                </c:pt>
                <c:pt idx="10">
                  <c:v>33.5792</c:v>
                </c:pt>
                <c:pt idx="11">
                  <c:v>30.873200000000001</c:v>
                </c:pt>
                <c:pt idx="12">
                  <c:v>30.203900000000001</c:v>
                </c:pt>
                <c:pt idx="13">
                  <c:v>31.046399999999998</c:v>
                </c:pt>
                <c:pt idx="14">
                  <c:v>27.100200000000001</c:v>
                </c:pt>
                <c:pt idx="15">
                  <c:v>27.4832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S_04!$K$3:$K$4</c:f>
              <c:strCache>
                <c:ptCount val="1"/>
                <c:pt idx="0">
                  <c:v>MITIGLINIDE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S_04!$K$5:$K$20</c:f>
              <c:numCache>
                <c:formatCode>#,##0.00</c:formatCode>
                <c:ptCount val="16"/>
                <c:pt idx="0">
                  <c:v>0.44890000000000002</c:v>
                </c:pt>
                <c:pt idx="1">
                  <c:v>0.70740000000000003</c:v>
                </c:pt>
                <c:pt idx="2">
                  <c:v>0.58930000000000005</c:v>
                </c:pt>
                <c:pt idx="3">
                  <c:v>1.0153000000000001</c:v>
                </c:pt>
                <c:pt idx="4">
                  <c:v>1.0532999999999999</c:v>
                </c:pt>
                <c:pt idx="5">
                  <c:v>1.3789</c:v>
                </c:pt>
                <c:pt idx="6">
                  <c:v>1.0992</c:v>
                </c:pt>
                <c:pt idx="7">
                  <c:v>1.2335</c:v>
                </c:pt>
                <c:pt idx="8">
                  <c:v>1.5391999999999999</c:v>
                </c:pt>
                <c:pt idx="9">
                  <c:v>1.7101999999999999</c:v>
                </c:pt>
                <c:pt idx="10">
                  <c:v>1.8626</c:v>
                </c:pt>
                <c:pt idx="11">
                  <c:v>2.2094999999999998</c:v>
                </c:pt>
                <c:pt idx="12">
                  <c:v>2.0920000000000001</c:v>
                </c:pt>
                <c:pt idx="13">
                  <c:v>2.4148000000000001</c:v>
                </c:pt>
                <c:pt idx="14">
                  <c:v>2.8862999999999999</c:v>
                </c:pt>
                <c:pt idx="15">
                  <c:v>2.9142999999999999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86901120"/>
        <c:axId val="86902656"/>
      </c:lineChart>
      <c:catAx>
        <c:axId val="869011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86902656"/>
        <c:crosses val="autoZero"/>
        <c:auto val="1"/>
        <c:lblAlgn val="ctr"/>
        <c:lblOffset val="100"/>
        <c:noMultiLvlLbl val="0"/>
      </c:catAx>
      <c:valAx>
        <c:axId val="8690265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869011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Horxis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8.1999999999999993</c:v>
              </c:pt>
            </c:numLit>
          </c:val>
        </c:ser>
        <c:ser>
          <c:idx val="1"/>
          <c:order val="1"/>
          <c:tx>
            <c:v>TCM-Patch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4.4000000000000004</c:v>
              </c:pt>
            </c:numLit>
          </c:val>
        </c:ser>
        <c:ser>
          <c:idx val="2"/>
          <c:order val="2"/>
          <c:tx>
            <c:v>M02-Patch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26.7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1820928"/>
        <c:axId val="21822464"/>
      </c:barChart>
      <c:catAx>
        <c:axId val="21820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822464"/>
        <c:crosses val="autoZero"/>
        <c:auto val="1"/>
        <c:lblAlgn val="ctr"/>
        <c:lblOffset val="100"/>
        <c:noMultiLvlLbl val="0"/>
      </c:catAx>
      <c:valAx>
        <c:axId val="21822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8209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Glufast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-0.7</c:v>
              </c:pt>
            </c:numLit>
          </c:val>
        </c:ser>
        <c:ser>
          <c:idx val="1"/>
          <c:order val="1"/>
          <c:tx>
            <c:v>REPAGLINIDE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0.1</c:v>
              </c:pt>
            </c:numLit>
          </c:val>
        </c:ser>
        <c:ser>
          <c:idx val="2"/>
          <c:order val="2"/>
          <c:tx>
            <c:v>NATEGLINIDE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-11</c:v>
              </c:pt>
            </c:numLit>
          </c:val>
        </c:ser>
        <c:ser>
          <c:idx val="3"/>
          <c:order val="3"/>
          <c:tx>
            <c:v>MITIGLINIDE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31.9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95720960"/>
        <c:axId val="95722496"/>
      </c:barChart>
      <c:catAx>
        <c:axId val="957209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722496"/>
        <c:crosses val="autoZero"/>
        <c:auto val="1"/>
        <c:lblAlgn val="ctr"/>
        <c:lblOffset val="100"/>
        <c:noMultiLvlLbl val="0"/>
      </c:catAx>
      <c:valAx>
        <c:axId val="95722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7209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Glufast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-2.2000000000000002</c:v>
              </c:pt>
            </c:numLit>
          </c:val>
        </c:ser>
        <c:ser>
          <c:idx val="1"/>
          <c:order val="1"/>
          <c:tx>
            <c:v>REPAGLINIDE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-1.5</c:v>
              </c:pt>
            </c:numLit>
          </c:val>
        </c:ser>
        <c:ser>
          <c:idx val="2"/>
          <c:order val="2"/>
          <c:tx>
            <c:v>NATEGLINIDE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-10.8</c:v>
              </c:pt>
            </c:numLit>
          </c:val>
        </c:ser>
        <c:ser>
          <c:idx val="3"/>
          <c:order val="3"/>
          <c:tx>
            <c:v>MITIGLINIDE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40.799999999999997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30390528"/>
        <c:axId val="95539200"/>
      </c:barChart>
      <c:catAx>
        <c:axId val="303905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539200"/>
        <c:crosses val="autoZero"/>
        <c:auto val="1"/>
        <c:lblAlgn val="ctr"/>
        <c:lblOffset val="100"/>
        <c:noMultiLvlLbl val="0"/>
      </c:catAx>
      <c:valAx>
        <c:axId val="955392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3905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REPAGLINIDE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90.1</c:v>
                </c:pt>
                <c:pt idx="1">
                  <c:v>90.7</c:v>
                </c:pt>
                <c:pt idx="2">
                  <c:v>91.3</c:v>
                </c:pt>
                <c:pt idx="3">
                  <c:v>91.5</c:v>
                </c:pt>
                <c:pt idx="4">
                  <c:v>91.5</c:v>
                </c:pt>
                <c:pt idx="5">
                  <c:v>91.5</c:v>
                </c:pt>
                <c:pt idx="6">
                  <c:v>91.2</c:v>
                </c:pt>
                <c:pt idx="7">
                  <c:v>90.9</c:v>
                </c:pt>
                <c:pt idx="8">
                  <c:v>90.4</c:v>
                </c:pt>
                <c:pt idx="9">
                  <c:v>89.9</c:v>
                </c:pt>
                <c:pt idx="10">
                  <c:v>89.4</c:v>
                </c:pt>
                <c:pt idx="11">
                  <c:v>89.2</c:v>
                </c:pt>
                <c:pt idx="12">
                  <c:v>89.1</c:v>
                </c:pt>
                <c:pt idx="13">
                  <c:v>89.3</c:v>
                </c:pt>
                <c:pt idx="14">
                  <c:v>89.7</c:v>
                </c:pt>
                <c:pt idx="15">
                  <c:v>89.9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NATEGLINIDE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9.8000000000000007</c:v>
                </c:pt>
                <c:pt idx="1">
                  <c:v>9.1</c:v>
                </c:pt>
                <c:pt idx="2">
                  <c:v>8.5</c:v>
                </c:pt>
                <c:pt idx="3">
                  <c:v>8.1999999999999993</c:v>
                </c:pt>
                <c:pt idx="4">
                  <c:v>8.1999999999999993</c:v>
                </c:pt>
                <c:pt idx="5">
                  <c:v>8.1999999999999993</c:v>
                </c:pt>
                <c:pt idx="6">
                  <c:v>8.4</c:v>
                </c:pt>
                <c:pt idx="7">
                  <c:v>8.6999999999999993</c:v>
                </c:pt>
                <c:pt idx="8">
                  <c:v>9.1999999999999993</c:v>
                </c:pt>
                <c:pt idx="9">
                  <c:v>9.6999999999999993</c:v>
                </c:pt>
                <c:pt idx="10">
                  <c:v>10.1</c:v>
                </c:pt>
                <c:pt idx="11">
                  <c:v>10.199999999999999</c:v>
                </c:pt>
                <c:pt idx="12">
                  <c:v>10.3</c:v>
                </c:pt>
                <c:pt idx="13">
                  <c:v>10</c:v>
                </c:pt>
                <c:pt idx="14">
                  <c:v>9.6</c:v>
                </c:pt>
                <c:pt idx="15">
                  <c:v>9.3000000000000007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MITIGLINIDE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0.1</c:v>
                </c:pt>
                <c:pt idx="1">
                  <c:v>0.2</c:v>
                </c:pt>
                <c:pt idx="2">
                  <c:v>0.2</c:v>
                </c:pt>
                <c:pt idx="3">
                  <c:v>0.3</c:v>
                </c:pt>
                <c:pt idx="4">
                  <c:v>0.3</c:v>
                </c:pt>
                <c:pt idx="5">
                  <c:v>0.4</c:v>
                </c:pt>
                <c:pt idx="6">
                  <c:v>0.4</c:v>
                </c:pt>
                <c:pt idx="7">
                  <c:v>0.4</c:v>
                </c:pt>
                <c:pt idx="8">
                  <c:v>0.4</c:v>
                </c:pt>
                <c:pt idx="9">
                  <c:v>0.4</c:v>
                </c:pt>
                <c:pt idx="10">
                  <c:v>0.5</c:v>
                </c:pt>
                <c:pt idx="11">
                  <c:v>0.6</c:v>
                </c:pt>
                <c:pt idx="12">
                  <c:v>0.6</c:v>
                </c:pt>
                <c:pt idx="13">
                  <c:v>0.7</c:v>
                </c:pt>
                <c:pt idx="14">
                  <c:v>0.8</c:v>
                </c:pt>
                <c:pt idx="15">
                  <c:v>0.8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09875200"/>
        <c:axId val="109876736"/>
      </c:lineChart>
      <c:catAx>
        <c:axId val="1098752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09876736"/>
        <c:crosses val="autoZero"/>
        <c:auto val="1"/>
        <c:lblAlgn val="ctr"/>
        <c:lblOffset val="100"/>
        <c:noMultiLvlLbl val="0"/>
      </c:catAx>
      <c:valAx>
        <c:axId val="10987673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098752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Glufast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-0.7</c:v>
              </c:pt>
            </c:numLit>
          </c:val>
        </c:ser>
        <c:ser>
          <c:idx val="1"/>
          <c:order val="1"/>
          <c:tx>
            <c:v>REPAGLINIDE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0.1</c:v>
              </c:pt>
            </c:numLit>
          </c:val>
        </c:ser>
        <c:ser>
          <c:idx val="2"/>
          <c:order val="2"/>
          <c:tx>
            <c:v>NATEGLINIDE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-11</c:v>
              </c:pt>
            </c:numLit>
          </c:val>
        </c:ser>
        <c:ser>
          <c:idx val="3"/>
          <c:order val="3"/>
          <c:tx>
            <c:v>MITIGLINIDE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31.9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10085632"/>
        <c:axId val="110087168"/>
      </c:barChart>
      <c:catAx>
        <c:axId val="110085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10087168"/>
        <c:crosses val="autoZero"/>
        <c:auto val="1"/>
        <c:lblAlgn val="ctr"/>
        <c:lblOffset val="100"/>
        <c:noMultiLvlLbl val="0"/>
      </c:catAx>
      <c:valAx>
        <c:axId val="110087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0085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REPAGLINIDE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91.9</c:v>
                </c:pt>
                <c:pt idx="1">
                  <c:v>91.1</c:v>
                </c:pt>
                <c:pt idx="2">
                  <c:v>91.7</c:v>
                </c:pt>
                <c:pt idx="3">
                  <c:v>91.3</c:v>
                </c:pt>
                <c:pt idx="4">
                  <c:v>92</c:v>
                </c:pt>
                <c:pt idx="5">
                  <c:v>90.9</c:v>
                </c:pt>
                <c:pt idx="6">
                  <c:v>90.7</c:v>
                </c:pt>
                <c:pt idx="7">
                  <c:v>90.1</c:v>
                </c:pt>
                <c:pt idx="8">
                  <c:v>90</c:v>
                </c:pt>
                <c:pt idx="9">
                  <c:v>88.8</c:v>
                </c:pt>
                <c:pt idx="10">
                  <c:v>88.7</c:v>
                </c:pt>
                <c:pt idx="11">
                  <c:v>89.4</c:v>
                </c:pt>
                <c:pt idx="12">
                  <c:v>89.6</c:v>
                </c:pt>
                <c:pt idx="13">
                  <c:v>89.7</c:v>
                </c:pt>
                <c:pt idx="14">
                  <c:v>90</c:v>
                </c:pt>
                <c:pt idx="15">
                  <c:v>90.2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NATEGLINIDE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7.9</c:v>
                </c:pt>
                <c:pt idx="1">
                  <c:v>8.6999999999999993</c:v>
                </c:pt>
                <c:pt idx="2">
                  <c:v>8.1</c:v>
                </c:pt>
                <c:pt idx="3">
                  <c:v>8.3000000000000007</c:v>
                </c:pt>
                <c:pt idx="4">
                  <c:v>7.7</c:v>
                </c:pt>
                <c:pt idx="5">
                  <c:v>8.6999999999999993</c:v>
                </c:pt>
                <c:pt idx="6">
                  <c:v>8.9</c:v>
                </c:pt>
                <c:pt idx="7">
                  <c:v>9.5</c:v>
                </c:pt>
                <c:pt idx="8">
                  <c:v>9.5</c:v>
                </c:pt>
                <c:pt idx="9">
                  <c:v>10.7</c:v>
                </c:pt>
                <c:pt idx="10">
                  <c:v>10.7</c:v>
                </c:pt>
                <c:pt idx="11">
                  <c:v>9.9</c:v>
                </c:pt>
                <c:pt idx="12">
                  <c:v>9.6999999999999993</c:v>
                </c:pt>
                <c:pt idx="13">
                  <c:v>9.6</c:v>
                </c:pt>
                <c:pt idx="14">
                  <c:v>9</c:v>
                </c:pt>
                <c:pt idx="15">
                  <c:v>8.9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MITIGLINIDE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0.2</c:v>
                </c:pt>
                <c:pt idx="1">
                  <c:v>0.3</c:v>
                </c:pt>
                <c:pt idx="2">
                  <c:v>0.2</c:v>
                </c:pt>
                <c:pt idx="3">
                  <c:v>0.4</c:v>
                </c:pt>
                <c:pt idx="4">
                  <c:v>0.3</c:v>
                </c:pt>
                <c:pt idx="5">
                  <c:v>0.5</c:v>
                </c:pt>
                <c:pt idx="6">
                  <c:v>0.4</c:v>
                </c:pt>
                <c:pt idx="7">
                  <c:v>0.4</c:v>
                </c:pt>
                <c:pt idx="8">
                  <c:v>0.5</c:v>
                </c:pt>
                <c:pt idx="9">
                  <c:v>0.5</c:v>
                </c:pt>
                <c:pt idx="10">
                  <c:v>0.6</c:v>
                </c:pt>
                <c:pt idx="11">
                  <c:v>0.7</c:v>
                </c:pt>
                <c:pt idx="12">
                  <c:v>0.7</c:v>
                </c:pt>
                <c:pt idx="13">
                  <c:v>0.7</c:v>
                </c:pt>
                <c:pt idx="14">
                  <c:v>1</c:v>
                </c:pt>
                <c:pt idx="15">
                  <c:v>0.9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11214976"/>
        <c:axId val="111216512"/>
      </c:lineChart>
      <c:catAx>
        <c:axId val="1112149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1216512"/>
        <c:crosses val="autoZero"/>
        <c:auto val="1"/>
        <c:lblAlgn val="ctr"/>
        <c:lblOffset val="100"/>
        <c:noMultiLvlLbl val="0"/>
      </c:catAx>
      <c:valAx>
        <c:axId val="11121651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12149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NOVONORM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75.8</c:v>
                </c:pt>
                <c:pt idx="1">
                  <c:v>75.3</c:v>
                </c:pt>
                <c:pt idx="2">
                  <c:v>75</c:v>
                </c:pt>
                <c:pt idx="3">
                  <c:v>74.7</c:v>
                </c:pt>
                <c:pt idx="4">
                  <c:v>74.5</c:v>
                </c:pt>
                <c:pt idx="5">
                  <c:v>74.3</c:v>
                </c:pt>
                <c:pt idx="6">
                  <c:v>74.099999999999994</c:v>
                </c:pt>
                <c:pt idx="7">
                  <c:v>73.900000000000006</c:v>
                </c:pt>
                <c:pt idx="8">
                  <c:v>73.400000000000006</c:v>
                </c:pt>
                <c:pt idx="9">
                  <c:v>72.5</c:v>
                </c:pt>
                <c:pt idx="10">
                  <c:v>71.2</c:v>
                </c:pt>
                <c:pt idx="11">
                  <c:v>70.3</c:v>
                </c:pt>
                <c:pt idx="12">
                  <c:v>69</c:v>
                </c:pt>
                <c:pt idx="13">
                  <c:v>68.599999999999994</c:v>
                </c:pt>
                <c:pt idx="14">
                  <c:v>68.3</c:v>
                </c:pt>
                <c:pt idx="15">
                  <c:v>67.7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FU LAI DI          JLG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14.2</c:v>
                </c:pt>
                <c:pt idx="1">
                  <c:v>15.4</c:v>
                </c:pt>
                <c:pt idx="2">
                  <c:v>16.3</c:v>
                </c:pt>
                <c:pt idx="3">
                  <c:v>16.8</c:v>
                </c:pt>
                <c:pt idx="4">
                  <c:v>17</c:v>
                </c:pt>
                <c:pt idx="5">
                  <c:v>17.100000000000001</c:v>
                </c:pt>
                <c:pt idx="6">
                  <c:v>16.899999999999999</c:v>
                </c:pt>
                <c:pt idx="7">
                  <c:v>16.7</c:v>
                </c:pt>
                <c:pt idx="8">
                  <c:v>16.7</c:v>
                </c:pt>
                <c:pt idx="9">
                  <c:v>16.899999999999999</c:v>
                </c:pt>
                <c:pt idx="10">
                  <c:v>17.600000000000001</c:v>
                </c:pt>
                <c:pt idx="11">
                  <c:v>18.2</c:v>
                </c:pt>
                <c:pt idx="12">
                  <c:v>19.2</c:v>
                </c:pt>
                <c:pt idx="13">
                  <c:v>19.8</c:v>
                </c:pt>
                <c:pt idx="14">
                  <c:v>20.100000000000001</c:v>
                </c:pt>
                <c:pt idx="15">
                  <c:v>20.5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STARLIX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8</c:v>
                </c:pt>
                <c:pt idx="1">
                  <c:v>7.2</c:v>
                </c:pt>
                <c:pt idx="2">
                  <c:v>6.5</c:v>
                </c:pt>
                <c:pt idx="3">
                  <c:v>6.2</c:v>
                </c:pt>
                <c:pt idx="4">
                  <c:v>6.2</c:v>
                </c:pt>
                <c:pt idx="5">
                  <c:v>6.2</c:v>
                </c:pt>
                <c:pt idx="6">
                  <c:v>6.4</c:v>
                </c:pt>
                <c:pt idx="7">
                  <c:v>6.7</c:v>
                </c:pt>
                <c:pt idx="8">
                  <c:v>7.1</c:v>
                </c:pt>
                <c:pt idx="9">
                  <c:v>7.5</c:v>
                </c:pt>
                <c:pt idx="10">
                  <c:v>7.9</c:v>
                </c:pt>
                <c:pt idx="11">
                  <c:v>7.9</c:v>
                </c:pt>
                <c:pt idx="12">
                  <c:v>7.8</c:v>
                </c:pt>
                <c:pt idx="13">
                  <c:v>7.5</c:v>
                </c:pt>
                <c:pt idx="14">
                  <c:v>7</c:v>
                </c:pt>
                <c:pt idx="15">
                  <c:v>6.8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NATEGLINIDE        J1D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0.1</c:v>
                </c:pt>
                <c:pt idx="3">
                  <c:v>0.1</c:v>
                </c:pt>
                <c:pt idx="4">
                  <c:v>0.2</c:v>
                </c:pt>
                <c:pt idx="5">
                  <c:v>0.2</c:v>
                </c:pt>
                <c:pt idx="6">
                  <c:v>0.4</c:v>
                </c:pt>
                <c:pt idx="7">
                  <c:v>0.5</c:v>
                </c:pt>
                <c:pt idx="8">
                  <c:v>0.6</c:v>
                </c:pt>
                <c:pt idx="9">
                  <c:v>0.7</c:v>
                </c:pt>
                <c:pt idx="10">
                  <c:v>0.9</c:v>
                </c:pt>
                <c:pt idx="11">
                  <c:v>1</c:v>
                </c:pt>
                <c:pt idx="12">
                  <c:v>1.1000000000000001</c:v>
                </c:pt>
                <c:pt idx="13">
                  <c:v>1.2</c:v>
                </c:pt>
                <c:pt idx="14">
                  <c:v>1.3</c:v>
                </c:pt>
                <c:pt idx="15">
                  <c:v>1.5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REPAGLINIDE        T&amp;K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0.1</c:v>
                </c:pt>
                <c:pt idx="6">
                  <c:v>0.2</c:v>
                </c:pt>
                <c:pt idx="7">
                  <c:v>0.3</c:v>
                </c:pt>
                <c:pt idx="8">
                  <c:v>0.3</c:v>
                </c:pt>
                <c:pt idx="9">
                  <c:v>0.5</c:v>
                </c:pt>
                <c:pt idx="10">
                  <c:v>0.5</c:v>
                </c:pt>
                <c:pt idx="11">
                  <c:v>0.5</c:v>
                </c:pt>
                <c:pt idx="12">
                  <c:v>0.6</c:v>
                </c:pt>
                <c:pt idx="13">
                  <c:v>0.6</c:v>
                </c:pt>
                <c:pt idx="14">
                  <c:v>0.8</c:v>
                </c:pt>
                <c:pt idx="15">
                  <c:v>1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FA DI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0.1</c:v>
                </c:pt>
                <c:pt idx="1">
                  <c:v>0.1</c:v>
                </c:pt>
                <c:pt idx="2">
                  <c:v>0.1</c:v>
                </c:pt>
                <c:pt idx="3">
                  <c:v>0.2</c:v>
                </c:pt>
                <c:pt idx="4">
                  <c:v>0.2</c:v>
                </c:pt>
                <c:pt idx="5">
                  <c:v>0.2</c:v>
                </c:pt>
                <c:pt idx="6">
                  <c:v>0.3</c:v>
                </c:pt>
                <c:pt idx="7">
                  <c:v>0.2</c:v>
                </c:pt>
                <c:pt idx="8">
                  <c:v>0.3</c:v>
                </c:pt>
                <c:pt idx="9">
                  <c:v>0.3</c:v>
                </c:pt>
                <c:pt idx="10">
                  <c:v>0.3</c:v>
                </c:pt>
                <c:pt idx="11">
                  <c:v>0.4</c:v>
                </c:pt>
                <c:pt idx="12">
                  <c:v>0.5</c:v>
                </c:pt>
                <c:pt idx="13">
                  <c:v>0.5</c:v>
                </c:pt>
                <c:pt idx="14">
                  <c:v>0.6</c:v>
                </c:pt>
                <c:pt idx="15">
                  <c:v>0.6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TANG RUI           JSH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1.3</c:v>
                </c:pt>
                <c:pt idx="1">
                  <c:v>1.4</c:v>
                </c:pt>
                <c:pt idx="2">
                  <c:v>1.4</c:v>
                </c:pt>
                <c:pt idx="3">
                  <c:v>1.4</c:v>
                </c:pt>
                <c:pt idx="4">
                  <c:v>1.3</c:v>
                </c:pt>
                <c:pt idx="5">
                  <c:v>1.2</c:v>
                </c:pt>
                <c:pt idx="6">
                  <c:v>1.1000000000000001</c:v>
                </c:pt>
                <c:pt idx="7">
                  <c:v>1</c:v>
                </c:pt>
                <c:pt idx="8">
                  <c:v>0.9</c:v>
                </c:pt>
                <c:pt idx="9">
                  <c:v>0.8</c:v>
                </c:pt>
                <c:pt idx="10">
                  <c:v>0.8</c:v>
                </c:pt>
                <c:pt idx="11">
                  <c:v>0.7</c:v>
                </c:pt>
                <c:pt idx="12">
                  <c:v>0.7</c:v>
                </c:pt>
                <c:pt idx="13">
                  <c:v>0.6</c:v>
                </c:pt>
                <c:pt idx="14">
                  <c:v>0.5</c:v>
                </c:pt>
                <c:pt idx="15">
                  <c:v>0.4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REPAGLINIDE        B4W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0.1</c:v>
                </c:pt>
                <c:pt idx="11">
                  <c:v>0.1</c:v>
                </c:pt>
                <c:pt idx="12">
                  <c:v>0.2</c:v>
                </c:pt>
                <c:pt idx="13">
                  <c:v>0.3</c:v>
                </c:pt>
                <c:pt idx="14">
                  <c:v>0.4</c:v>
                </c:pt>
                <c:pt idx="15">
                  <c:v>0.4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LUO YU             SL7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0.1</c:v>
                </c:pt>
                <c:pt idx="1">
                  <c:v>0.1</c:v>
                </c:pt>
                <c:pt idx="2">
                  <c:v>0.2</c:v>
                </c:pt>
                <c:pt idx="3">
                  <c:v>0.2</c:v>
                </c:pt>
                <c:pt idx="4">
                  <c:v>0.2</c:v>
                </c:pt>
                <c:pt idx="5">
                  <c:v>0.2</c:v>
                </c:pt>
                <c:pt idx="6">
                  <c:v>0.2</c:v>
                </c:pt>
                <c:pt idx="7">
                  <c:v>0.2</c:v>
                </c:pt>
                <c:pt idx="8">
                  <c:v>0.2</c:v>
                </c:pt>
                <c:pt idx="9">
                  <c:v>0.2</c:v>
                </c:pt>
                <c:pt idx="10">
                  <c:v>0.2</c:v>
                </c:pt>
                <c:pt idx="11">
                  <c:v>0.2</c:v>
                </c:pt>
                <c:pt idx="12">
                  <c:v>0.2</c:v>
                </c:pt>
                <c:pt idx="13">
                  <c:v>0.2</c:v>
                </c:pt>
                <c:pt idx="14">
                  <c:v>0.2</c:v>
                </c:pt>
                <c:pt idx="15">
                  <c:v>0.2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Glufast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0.1</c:v>
                </c:pt>
                <c:pt idx="15">
                  <c:v>0.1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9105280"/>
        <c:axId val="129381504"/>
      </c:lineChart>
      <c:catAx>
        <c:axId val="129105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29381504"/>
        <c:crosses val="autoZero"/>
        <c:auto val="1"/>
        <c:lblAlgn val="ctr"/>
        <c:lblOffset val="100"/>
        <c:noMultiLvlLbl val="0"/>
      </c:catAx>
      <c:valAx>
        <c:axId val="129381504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29105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9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Glufast Relevant Market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-2.2000000000000002</c:v>
              </c:pt>
            </c:numLit>
          </c:val>
        </c:ser>
        <c:ser>
          <c:idx val="1"/>
          <c:order val="1"/>
          <c:tx>
            <c:v>NOVONORM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-5.9</c:v>
              </c:pt>
            </c:numLit>
          </c:val>
        </c:ser>
        <c:ser>
          <c:idx val="2"/>
          <c:order val="2"/>
          <c:tx>
            <c:v>FU LAI DI          JLG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10.5</c:v>
              </c:pt>
            </c:numLit>
          </c:val>
        </c:ser>
        <c:ser>
          <c:idx val="3"/>
          <c:order val="3"/>
          <c:tx>
            <c:v>STARLIX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-16</c:v>
              </c:pt>
            </c:numLit>
          </c:val>
        </c:ser>
        <c:ser>
          <c:idx val="4"/>
          <c:order val="4"/>
          <c:tx>
            <c:v>NATEGLINIDE        J1D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44</c:v>
              </c:pt>
            </c:numLit>
          </c:val>
        </c:ser>
        <c:ser>
          <c:idx val="5"/>
          <c:order val="5"/>
          <c:tx>
            <c:v>REPAGLINIDE        T&amp;K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96.4</c:v>
              </c:pt>
            </c:numLit>
          </c:val>
        </c:ser>
        <c:ser>
          <c:idx val="6"/>
          <c:order val="6"/>
          <c:tx>
            <c:v>FA DI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48.9</c:v>
              </c:pt>
            </c:numLit>
          </c:val>
        </c:ser>
        <c:ser>
          <c:idx val="7"/>
          <c:order val="7"/>
          <c:tx>
            <c:v>TANG RUI           JSH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-45.7</c:v>
              </c:pt>
            </c:numLit>
          </c:val>
        </c:ser>
        <c:ser>
          <c:idx val="8"/>
          <c:order val="8"/>
          <c:tx>
            <c:v>REPAGLINIDE        B4W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219.3</c:v>
              </c:pt>
            </c:numLit>
          </c:val>
        </c:ser>
        <c:ser>
          <c:idx val="9"/>
          <c:order val="9"/>
          <c:tx>
            <c:v>LUO YU             SL7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22.7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29500672"/>
        <c:axId val="129502208"/>
      </c:barChart>
      <c:catAx>
        <c:axId val="129500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29502208"/>
        <c:crosses val="autoZero"/>
        <c:auto val="1"/>
        <c:lblAlgn val="ctr"/>
        <c:lblOffset val="100"/>
        <c:noMultiLvlLbl val="0"/>
      </c:catAx>
      <c:valAx>
        <c:axId val="129502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29500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NOVONORM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76.3</c:v>
                </c:pt>
                <c:pt idx="1">
                  <c:v>74.2</c:v>
                </c:pt>
                <c:pt idx="2">
                  <c:v>74.099999999999994</c:v>
                </c:pt>
                <c:pt idx="3">
                  <c:v>74.2</c:v>
                </c:pt>
                <c:pt idx="4">
                  <c:v>75.400000000000006</c:v>
                </c:pt>
                <c:pt idx="5">
                  <c:v>73.599999999999994</c:v>
                </c:pt>
                <c:pt idx="6">
                  <c:v>73.3</c:v>
                </c:pt>
                <c:pt idx="7">
                  <c:v>73.3</c:v>
                </c:pt>
                <c:pt idx="8">
                  <c:v>73.3</c:v>
                </c:pt>
                <c:pt idx="9">
                  <c:v>70.2</c:v>
                </c:pt>
                <c:pt idx="10">
                  <c:v>68.099999999999994</c:v>
                </c:pt>
                <c:pt idx="11">
                  <c:v>69.7</c:v>
                </c:pt>
                <c:pt idx="12">
                  <c:v>68</c:v>
                </c:pt>
                <c:pt idx="13">
                  <c:v>68.5</c:v>
                </c:pt>
                <c:pt idx="14">
                  <c:v>66.8</c:v>
                </c:pt>
                <c:pt idx="15">
                  <c:v>67.400000000000006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FU LAI DI          JLG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15.6</c:v>
                </c:pt>
                <c:pt idx="1">
                  <c:v>16.899999999999999</c:v>
                </c:pt>
                <c:pt idx="2">
                  <c:v>17.600000000000001</c:v>
                </c:pt>
                <c:pt idx="3">
                  <c:v>17.100000000000001</c:v>
                </c:pt>
                <c:pt idx="4">
                  <c:v>16.5</c:v>
                </c:pt>
                <c:pt idx="5">
                  <c:v>17.100000000000001</c:v>
                </c:pt>
                <c:pt idx="6">
                  <c:v>16.8</c:v>
                </c:pt>
                <c:pt idx="7">
                  <c:v>16.399999999999999</c:v>
                </c:pt>
                <c:pt idx="8">
                  <c:v>16.3</c:v>
                </c:pt>
                <c:pt idx="9">
                  <c:v>17.8</c:v>
                </c:pt>
                <c:pt idx="10">
                  <c:v>19.7</c:v>
                </c:pt>
                <c:pt idx="11">
                  <c:v>18.899999999999999</c:v>
                </c:pt>
                <c:pt idx="12">
                  <c:v>20.399999999999999</c:v>
                </c:pt>
                <c:pt idx="13">
                  <c:v>20</c:v>
                </c:pt>
                <c:pt idx="14">
                  <c:v>21.2</c:v>
                </c:pt>
                <c:pt idx="15">
                  <c:v>20.6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STARLIX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6</c:v>
                </c:pt>
                <c:pt idx="1">
                  <c:v>6.5</c:v>
                </c:pt>
                <c:pt idx="2">
                  <c:v>6.2</c:v>
                </c:pt>
                <c:pt idx="3">
                  <c:v>6.2</c:v>
                </c:pt>
                <c:pt idx="4">
                  <c:v>5.8</c:v>
                </c:pt>
                <c:pt idx="5">
                  <c:v>6.7</c:v>
                </c:pt>
                <c:pt idx="6">
                  <c:v>6.9</c:v>
                </c:pt>
                <c:pt idx="7">
                  <c:v>7.5</c:v>
                </c:pt>
                <c:pt idx="8">
                  <c:v>7.4</c:v>
                </c:pt>
                <c:pt idx="9">
                  <c:v>8.3000000000000007</c:v>
                </c:pt>
                <c:pt idx="10">
                  <c:v>8.3000000000000007</c:v>
                </c:pt>
                <c:pt idx="11">
                  <c:v>7.4</c:v>
                </c:pt>
                <c:pt idx="12">
                  <c:v>7.2</c:v>
                </c:pt>
                <c:pt idx="13">
                  <c:v>7</c:v>
                </c:pt>
                <c:pt idx="14">
                  <c:v>6.5</c:v>
                </c:pt>
                <c:pt idx="15">
                  <c:v>6.4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NATEGLINIDE        J1D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0</c:v>
                </c:pt>
                <c:pt idx="1">
                  <c:v>0.2</c:v>
                </c:pt>
                <c:pt idx="2">
                  <c:v>0</c:v>
                </c:pt>
                <c:pt idx="3">
                  <c:v>0.3</c:v>
                </c:pt>
                <c:pt idx="4">
                  <c:v>0.3</c:v>
                </c:pt>
                <c:pt idx="5">
                  <c:v>0.4</c:v>
                </c:pt>
                <c:pt idx="6">
                  <c:v>0.5</c:v>
                </c:pt>
                <c:pt idx="7">
                  <c:v>0.7</c:v>
                </c:pt>
                <c:pt idx="8">
                  <c:v>0.8</c:v>
                </c:pt>
                <c:pt idx="9">
                  <c:v>1</c:v>
                </c:pt>
                <c:pt idx="10">
                  <c:v>1.1000000000000001</c:v>
                </c:pt>
                <c:pt idx="11">
                  <c:v>1.1000000000000001</c:v>
                </c:pt>
                <c:pt idx="12">
                  <c:v>1.3</c:v>
                </c:pt>
                <c:pt idx="13">
                  <c:v>1.5</c:v>
                </c:pt>
                <c:pt idx="14">
                  <c:v>1.5</c:v>
                </c:pt>
                <c:pt idx="15">
                  <c:v>1.7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REPAGLINIDE        T&amp;K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0.1</c:v>
                </c:pt>
                <c:pt idx="5">
                  <c:v>0.1</c:v>
                </c:pt>
                <c:pt idx="6">
                  <c:v>0.5</c:v>
                </c:pt>
                <c:pt idx="7">
                  <c:v>0.4</c:v>
                </c:pt>
                <c:pt idx="8">
                  <c:v>0.4</c:v>
                </c:pt>
                <c:pt idx="9">
                  <c:v>0.6</c:v>
                </c:pt>
                <c:pt idx="10">
                  <c:v>0.6</c:v>
                </c:pt>
                <c:pt idx="11">
                  <c:v>0.5</c:v>
                </c:pt>
                <c:pt idx="12">
                  <c:v>0.7</c:v>
                </c:pt>
                <c:pt idx="13">
                  <c:v>0.7</c:v>
                </c:pt>
                <c:pt idx="14">
                  <c:v>1.3</c:v>
                </c:pt>
                <c:pt idx="15">
                  <c:v>1.5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FA DI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0.1</c:v>
                </c:pt>
                <c:pt idx="1">
                  <c:v>0.1</c:v>
                </c:pt>
                <c:pt idx="2">
                  <c:v>0.1</c:v>
                </c:pt>
                <c:pt idx="3">
                  <c:v>0.3</c:v>
                </c:pt>
                <c:pt idx="4">
                  <c:v>0.2</c:v>
                </c:pt>
                <c:pt idx="5">
                  <c:v>0.3</c:v>
                </c:pt>
                <c:pt idx="6">
                  <c:v>0.2</c:v>
                </c:pt>
                <c:pt idx="7">
                  <c:v>0.3</c:v>
                </c:pt>
                <c:pt idx="8">
                  <c:v>0.3</c:v>
                </c:pt>
                <c:pt idx="9">
                  <c:v>0.4</c:v>
                </c:pt>
                <c:pt idx="10">
                  <c:v>0.4</c:v>
                </c:pt>
                <c:pt idx="11">
                  <c:v>0.5</c:v>
                </c:pt>
                <c:pt idx="12">
                  <c:v>0.5</c:v>
                </c:pt>
                <c:pt idx="13">
                  <c:v>0.6</c:v>
                </c:pt>
                <c:pt idx="14">
                  <c:v>0.8</c:v>
                </c:pt>
                <c:pt idx="15">
                  <c:v>0.7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REPAGLINIDE        B4W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0.2</c:v>
                </c:pt>
                <c:pt idx="10">
                  <c:v>0.2</c:v>
                </c:pt>
                <c:pt idx="11">
                  <c:v>0.2</c:v>
                </c:pt>
                <c:pt idx="12">
                  <c:v>0.3</c:v>
                </c:pt>
                <c:pt idx="13">
                  <c:v>0.4</c:v>
                </c:pt>
                <c:pt idx="14">
                  <c:v>0.5</c:v>
                </c:pt>
                <c:pt idx="15">
                  <c:v>0.5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TANG RUI           JSH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1.4</c:v>
                </c:pt>
                <c:pt idx="1">
                  <c:v>1.4</c:v>
                </c:pt>
                <c:pt idx="2">
                  <c:v>1.3</c:v>
                </c:pt>
                <c:pt idx="3">
                  <c:v>1.3</c:v>
                </c:pt>
                <c:pt idx="4">
                  <c:v>1.1000000000000001</c:v>
                </c:pt>
                <c:pt idx="5">
                  <c:v>1.1000000000000001</c:v>
                </c:pt>
                <c:pt idx="6">
                  <c:v>1</c:v>
                </c:pt>
                <c:pt idx="7">
                  <c:v>0.9</c:v>
                </c:pt>
                <c:pt idx="8">
                  <c:v>0.7</c:v>
                </c:pt>
                <c:pt idx="9">
                  <c:v>0.8</c:v>
                </c:pt>
                <c:pt idx="10">
                  <c:v>0.7</c:v>
                </c:pt>
                <c:pt idx="11">
                  <c:v>0.7</c:v>
                </c:pt>
                <c:pt idx="12">
                  <c:v>0.6</c:v>
                </c:pt>
                <c:pt idx="13">
                  <c:v>0.5</c:v>
                </c:pt>
                <c:pt idx="14">
                  <c:v>0.3</c:v>
                </c:pt>
                <c:pt idx="15">
                  <c:v>0.2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LUO YU             SL7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0.2</c:v>
                </c:pt>
                <c:pt idx="1">
                  <c:v>0.2</c:v>
                </c:pt>
                <c:pt idx="2">
                  <c:v>0.2</c:v>
                </c:pt>
                <c:pt idx="3">
                  <c:v>0.1</c:v>
                </c:pt>
                <c:pt idx="4">
                  <c:v>0.2</c:v>
                </c:pt>
                <c:pt idx="5">
                  <c:v>0.2</c:v>
                </c:pt>
                <c:pt idx="6">
                  <c:v>0.2</c:v>
                </c:pt>
                <c:pt idx="7">
                  <c:v>0.1</c:v>
                </c:pt>
                <c:pt idx="8">
                  <c:v>0.2</c:v>
                </c:pt>
                <c:pt idx="9">
                  <c:v>0.2</c:v>
                </c:pt>
                <c:pt idx="10">
                  <c:v>0.2</c:v>
                </c:pt>
                <c:pt idx="11">
                  <c:v>0.2</c:v>
                </c:pt>
                <c:pt idx="12">
                  <c:v>0.2</c:v>
                </c:pt>
                <c:pt idx="13">
                  <c:v>0.2</c:v>
                </c:pt>
                <c:pt idx="14">
                  <c:v>0.3</c:v>
                </c:pt>
                <c:pt idx="15">
                  <c:v>0.2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Glufast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0.1</c:v>
                </c:pt>
                <c:pt idx="14">
                  <c:v>0.1</c:v>
                </c:pt>
                <c:pt idx="15">
                  <c:v>0.1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3585024"/>
        <c:axId val="33586560"/>
      </c:lineChart>
      <c:catAx>
        <c:axId val="33585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33586560"/>
        <c:crosses val="autoZero"/>
        <c:auto val="1"/>
        <c:lblAlgn val="ctr"/>
        <c:lblOffset val="100"/>
        <c:noMultiLvlLbl val="0"/>
      </c:catAx>
      <c:valAx>
        <c:axId val="33586560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335850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9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Glufast Relevant Market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-0.7</c:v>
              </c:pt>
            </c:numLit>
          </c:val>
        </c:ser>
        <c:ser>
          <c:idx val="1"/>
          <c:order val="1"/>
          <c:tx>
            <c:v>NOVONORM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-4.0999999999999996</c:v>
              </c:pt>
            </c:numLit>
          </c:val>
        </c:ser>
        <c:ser>
          <c:idx val="2"/>
          <c:order val="2"/>
          <c:tx>
            <c:v>FU LAI DI          JLG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7.8</c:v>
              </c:pt>
            </c:numLit>
          </c:val>
        </c:ser>
        <c:ser>
          <c:idx val="3"/>
          <c:order val="3"/>
          <c:tx>
            <c:v>STARLIX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-14.8</c:v>
              </c:pt>
            </c:numLit>
          </c:val>
        </c:ser>
        <c:ser>
          <c:idx val="4"/>
          <c:order val="4"/>
          <c:tx>
            <c:v>NATEGLINIDE        J1D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50.1</c:v>
              </c:pt>
            </c:numLit>
          </c:val>
        </c:ser>
        <c:ser>
          <c:idx val="5"/>
          <c:order val="5"/>
          <c:tx>
            <c:v>REPAGLINIDE        T&amp;K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184.2</c:v>
              </c:pt>
            </c:numLit>
          </c:val>
        </c:ser>
        <c:ser>
          <c:idx val="6"/>
          <c:order val="6"/>
          <c:tx>
            <c:v>FA DI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23.8</c:v>
              </c:pt>
            </c:numLit>
          </c:val>
        </c:ser>
        <c:ser>
          <c:idx val="7"/>
          <c:order val="7"/>
          <c:tx>
            <c:v>REPAGLINIDE        B4W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172.3</c:v>
              </c:pt>
            </c:numLit>
          </c:val>
        </c:ser>
        <c:ser>
          <c:idx val="8"/>
          <c:order val="8"/>
          <c:tx>
            <c:v>TANG RUI           JSH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-72.2</c:v>
              </c:pt>
            </c:numLit>
          </c:val>
        </c:ser>
        <c:ser>
          <c:idx val="9"/>
          <c:order val="9"/>
          <c:tx>
            <c:v>LUO YU             SL7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8.6999999999999993</c:v>
              </c:pt>
            </c:numLit>
          </c:val>
        </c:ser>
        <c:ser>
          <c:idx val="10"/>
          <c:order val="10"/>
          <c:tx>
            <c:v>Glufast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682.4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11460352"/>
        <c:axId val="111461888"/>
      </c:barChart>
      <c:catAx>
        <c:axId val="111460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11461888"/>
        <c:crosses val="autoZero"/>
        <c:auto val="1"/>
        <c:lblAlgn val="ctr"/>
        <c:lblOffset val="100"/>
        <c:noMultiLvlLbl val="0"/>
      </c:catAx>
      <c:valAx>
        <c:axId val="111461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14603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7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7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NOVONORM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77.7</c:v>
                </c:pt>
                <c:pt idx="1">
                  <c:v>76.400000000000006</c:v>
                </c:pt>
                <c:pt idx="2">
                  <c:v>75.2</c:v>
                </c:pt>
                <c:pt idx="3">
                  <c:v>74.599999999999994</c:v>
                </c:pt>
                <c:pt idx="4">
                  <c:v>74.400000000000006</c:v>
                </c:pt>
                <c:pt idx="5">
                  <c:v>74.2</c:v>
                </c:pt>
                <c:pt idx="6">
                  <c:v>74.2</c:v>
                </c:pt>
                <c:pt idx="7">
                  <c:v>74.099999999999994</c:v>
                </c:pt>
                <c:pt idx="8">
                  <c:v>73.8</c:v>
                </c:pt>
                <c:pt idx="9">
                  <c:v>73.099999999999994</c:v>
                </c:pt>
                <c:pt idx="10">
                  <c:v>71.8</c:v>
                </c:pt>
                <c:pt idx="11">
                  <c:v>70.8</c:v>
                </c:pt>
                <c:pt idx="12">
                  <c:v>69</c:v>
                </c:pt>
                <c:pt idx="13">
                  <c:v>68.2</c:v>
                </c:pt>
                <c:pt idx="14">
                  <c:v>67.5</c:v>
                </c:pt>
                <c:pt idx="15">
                  <c:v>66.5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FU LAI DI          JLG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18.7</c:v>
                </c:pt>
                <c:pt idx="1">
                  <c:v>20.3</c:v>
                </c:pt>
                <c:pt idx="2">
                  <c:v>21.6</c:v>
                </c:pt>
                <c:pt idx="3">
                  <c:v>22.3</c:v>
                </c:pt>
                <c:pt idx="4">
                  <c:v>22.5</c:v>
                </c:pt>
                <c:pt idx="5">
                  <c:v>22.6</c:v>
                </c:pt>
                <c:pt idx="6">
                  <c:v>22.3</c:v>
                </c:pt>
                <c:pt idx="7">
                  <c:v>22.1</c:v>
                </c:pt>
                <c:pt idx="8">
                  <c:v>22.1</c:v>
                </c:pt>
                <c:pt idx="9">
                  <c:v>22.4</c:v>
                </c:pt>
                <c:pt idx="10">
                  <c:v>23.4</c:v>
                </c:pt>
                <c:pt idx="11">
                  <c:v>24.2</c:v>
                </c:pt>
                <c:pt idx="12">
                  <c:v>25.6</c:v>
                </c:pt>
                <c:pt idx="13">
                  <c:v>26.3</c:v>
                </c:pt>
                <c:pt idx="14">
                  <c:v>26.7</c:v>
                </c:pt>
                <c:pt idx="15">
                  <c:v>27.2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STARLIX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2.6</c:v>
                </c:pt>
                <c:pt idx="1">
                  <c:v>2.2999999999999998</c:v>
                </c:pt>
                <c:pt idx="2">
                  <c:v>2.1</c:v>
                </c:pt>
                <c:pt idx="3">
                  <c:v>2</c:v>
                </c:pt>
                <c:pt idx="4">
                  <c:v>2</c:v>
                </c:pt>
                <c:pt idx="5">
                  <c:v>2</c:v>
                </c:pt>
                <c:pt idx="6">
                  <c:v>2</c:v>
                </c:pt>
                <c:pt idx="7">
                  <c:v>2.1</c:v>
                </c:pt>
                <c:pt idx="8">
                  <c:v>2.2999999999999998</c:v>
                </c:pt>
                <c:pt idx="9">
                  <c:v>2.4</c:v>
                </c:pt>
                <c:pt idx="10">
                  <c:v>2.5</c:v>
                </c:pt>
                <c:pt idx="11">
                  <c:v>2.5</c:v>
                </c:pt>
                <c:pt idx="12">
                  <c:v>2.5</c:v>
                </c:pt>
                <c:pt idx="13">
                  <c:v>2.4</c:v>
                </c:pt>
                <c:pt idx="14">
                  <c:v>2.2000000000000002</c:v>
                </c:pt>
                <c:pt idx="15">
                  <c:v>2.1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REPAGLINIDE        T&amp;K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0.1</c:v>
                </c:pt>
                <c:pt idx="6">
                  <c:v>0.3</c:v>
                </c:pt>
                <c:pt idx="7">
                  <c:v>0.4</c:v>
                </c:pt>
                <c:pt idx="8">
                  <c:v>0.6</c:v>
                </c:pt>
                <c:pt idx="9">
                  <c:v>0.7</c:v>
                </c:pt>
                <c:pt idx="10">
                  <c:v>0.8</c:v>
                </c:pt>
                <c:pt idx="11">
                  <c:v>0.9</c:v>
                </c:pt>
                <c:pt idx="12">
                  <c:v>1</c:v>
                </c:pt>
                <c:pt idx="13">
                  <c:v>1</c:v>
                </c:pt>
                <c:pt idx="14">
                  <c:v>1.3</c:v>
                </c:pt>
                <c:pt idx="15">
                  <c:v>1.8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NATEGLINIDE        J1D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0.1</c:v>
                </c:pt>
                <c:pt idx="4">
                  <c:v>0.1</c:v>
                </c:pt>
                <c:pt idx="5">
                  <c:v>0.1</c:v>
                </c:pt>
                <c:pt idx="6">
                  <c:v>0.2</c:v>
                </c:pt>
                <c:pt idx="7">
                  <c:v>0.3</c:v>
                </c:pt>
                <c:pt idx="8">
                  <c:v>0.3</c:v>
                </c:pt>
                <c:pt idx="9">
                  <c:v>0.4</c:v>
                </c:pt>
                <c:pt idx="10">
                  <c:v>0.5</c:v>
                </c:pt>
                <c:pt idx="11">
                  <c:v>0.6</c:v>
                </c:pt>
                <c:pt idx="12">
                  <c:v>0.6</c:v>
                </c:pt>
                <c:pt idx="13">
                  <c:v>0.7</c:v>
                </c:pt>
                <c:pt idx="14">
                  <c:v>0.7</c:v>
                </c:pt>
                <c:pt idx="15">
                  <c:v>0.8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REPAGLINIDE        B4W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0.1</c:v>
                </c:pt>
                <c:pt idx="10">
                  <c:v>0.1</c:v>
                </c:pt>
                <c:pt idx="11">
                  <c:v>0.2</c:v>
                </c:pt>
                <c:pt idx="12">
                  <c:v>0.3</c:v>
                </c:pt>
                <c:pt idx="13">
                  <c:v>0.4</c:v>
                </c:pt>
                <c:pt idx="14">
                  <c:v>0.5</c:v>
                </c:pt>
                <c:pt idx="15">
                  <c:v>0.6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TANG RUI           JSH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0.7</c:v>
                </c:pt>
                <c:pt idx="1">
                  <c:v>0.7</c:v>
                </c:pt>
                <c:pt idx="2">
                  <c:v>0.7</c:v>
                </c:pt>
                <c:pt idx="3">
                  <c:v>0.7</c:v>
                </c:pt>
                <c:pt idx="4">
                  <c:v>0.7</c:v>
                </c:pt>
                <c:pt idx="5">
                  <c:v>0.7</c:v>
                </c:pt>
                <c:pt idx="6">
                  <c:v>0.6</c:v>
                </c:pt>
                <c:pt idx="7">
                  <c:v>0.6</c:v>
                </c:pt>
                <c:pt idx="8">
                  <c:v>0.5</c:v>
                </c:pt>
                <c:pt idx="9">
                  <c:v>0.5</c:v>
                </c:pt>
                <c:pt idx="10">
                  <c:v>0.4</c:v>
                </c:pt>
                <c:pt idx="11">
                  <c:v>0.4</c:v>
                </c:pt>
                <c:pt idx="12">
                  <c:v>0.4</c:v>
                </c:pt>
                <c:pt idx="13">
                  <c:v>0.4</c:v>
                </c:pt>
                <c:pt idx="14">
                  <c:v>0.3</c:v>
                </c:pt>
                <c:pt idx="15">
                  <c:v>0.2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REPAGLINIDE        BBU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0.1</c:v>
                </c:pt>
                <c:pt idx="11">
                  <c:v>0.1</c:v>
                </c:pt>
                <c:pt idx="12">
                  <c:v>0.1</c:v>
                </c:pt>
                <c:pt idx="13">
                  <c:v>0.1</c:v>
                </c:pt>
                <c:pt idx="14">
                  <c:v>0.2</c:v>
                </c:pt>
                <c:pt idx="15">
                  <c:v>0.3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FA DI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0.1</c:v>
                </c:pt>
                <c:pt idx="4">
                  <c:v>0.1</c:v>
                </c:pt>
                <c:pt idx="5">
                  <c:v>0.1</c:v>
                </c:pt>
                <c:pt idx="6">
                  <c:v>0.1</c:v>
                </c:pt>
                <c:pt idx="7">
                  <c:v>0.1</c:v>
                </c:pt>
                <c:pt idx="8">
                  <c:v>0.1</c:v>
                </c:pt>
                <c:pt idx="9">
                  <c:v>0.1</c:v>
                </c:pt>
                <c:pt idx="10">
                  <c:v>0.1</c:v>
                </c:pt>
                <c:pt idx="11">
                  <c:v>0.1</c:v>
                </c:pt>
                <c:pt idx="12">
                  <c:v>0.2</c:v>
                </c:pt>
                <c:pt idx="13">
                  <c:v>0.2</c:v>
                </c:pt>
                <c:pt idx="14">
                  <c:v>0.2</c:v>
                </c:pt>
                <c:pt idx="15">
                  <c:v>0.2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Glufast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2208896"/>
        <c:axId val="112231168"/>
      </c:lineChart>
      <c:catAx>
        <c:axId val="1122088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2231168"/>
        <c:crosses val="autoZero"/>
        <c:auto val="1"/>
        <c:lblAlgn val="ctr"/>
        <c:lblOffset val="100"/>
        <c:noMultiLvlLbl val="0"/>
      </c:catAx>
      <c:valAx>
        <c:axId val="112231168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22088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9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38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Horxis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261.35289999999998</c:v>
                </c:pt>
                <c:pt idx="1">
                  <c:v>284.20490000000001</c:v>
                </c:pt>
                <c:pt idx="2">
                  <c:v>342.77769999999998</c:v>
                </c:pt>
                <c:pt idx="3">
                  <c:v>316.62580000000003</c:v>
                </c:pt>
                <c:pt idx="4">
                  <c:v>356.52859999999998</c:v>
                </c:pt>
                <c:pt idx="5">
                  <c:v>358.0027</c:v>
                </c:pt>
                <c:pt idx="6">
                  <c:v>402.27260000000001</c:v>
                </c:pt>
                <c:pt idx="7">
                  <c:v>353.73390000000001</c:v>
                </c:pt>
                <c:pt idx="8">
                  <c:v>419.95549999999997</c:v>
                </c:pt>
                <c:pt idx="9">
                  <c:v>436.20229999999998</c:v>
                </c:pt>
                <c:pt idx="10">
                  <c:v>484.74470000000002</c:v>
                </c:pt>
                <c:pt idx="11">
                  <c:v>423.48110000000003</c:v>
                </c:pt>
                <c:pt idx="12">
                  <c:v>463.0052</c:v>
                </c:pt>
                <c:pt idx="13">
                  <c:v>482.62950000000001</c:v>
                </c:pt>
                <c:pt idx="14">
                  <c:v>519.93719999999996</c:v>
                </c:pt>
                <c:pt idx="15">
                  <c:v>443.82400000000001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TCM-Patch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231.34219999999999</c:v>
                </c:pt>
                <c:pt idx="1">
                  <c:v>247.72569999999999</c:v>
                </c:pt>
                <c:pt idx="2">
                  <c:v>302.45839999999998</c:v>
                </c:pt>
                <c:pt idx="3">
                  <c:v>273.87369999999999</c:v>
                </c:pt>
                <c:pt idx="4">
                  <c:v>301.57220000000001</c:v>
                </c:pt>
                <c:pt idx="5">
                  <c:v>301.8254</c:v>
                </c:pt>
                <c:pt idx="6">
                  <c:v>347.92349999999999</c:v>
                </c:pt>
                <c:pt idx="7">
                  <c:v>298.45780000000002</c:v>
                </c:pt>
                <c:pt idx="8">
                  <c:v>351.23020000000002</c:v>
                </c:pt>
                <c:pt idx="9">
                  <c:v>358.74329999999998</c:v>
                </c:pt>
                <c:pt idx="10">
                  <c:v>405.83409999999998</c:v>
                </c:pt>
                <c:pt idx="11">
                  <c:v>346.09179999999998</c:v>
                </c:pt>
                <c:pt idx="12">
                  <c:v>372.75540000000001</c:v>
                </c:pt>
                <c:pt idx="13">
                  <c:v>384.10939999999999</c:v>
                </c:pt>
                <c:pt idx="14">
                  <c:v>420.15120000000002</c:v>
                </c:pt>
                <c:pt idx="15">
                  <c:v>349.04989999999998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M02-Patch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30.0108</c:v>
                </c:pt>
                <c:pt idx="1">
                  <c:v>36.479199999999999</c:v>
                </c:pt>
                <c:pt idx="2">
                  <c:v>40.319299999999998</c:v>
                </c:pt>
                <c:pt idx="3">
                  <c:v>42.752200000000002</c:v>
                </c:pt>
                <c:pt idx="4">
                  <c:v>54.956400000000002</c:v>
                </c:pt>
                <c:pt idx="5">
                  <c:v>56.177300000000002</c:v>
                </c:pt>
                <c:pt idx="6">
                  <c:v>54.3491</c:v>
                </c:pt>
                <c:pt idx="7">
                  <c:v>55.2761</c:v>
                </c:pt>
                <c:pt idx="8">
                  <c:v>68.725300000000004</c:v>
                </c:pt>
                <c:pt idx="9">
                  <c:v>77.459000000000003</c:v>
                </c:pt>
                <c:pt idx="10">
                  <c:v>78.910600000000002</c:v>
                </c:pt>
                <c:pt idx="11">
                  <c:v>77.389300000000006</c:v>
                </c:pt>
                <c:pt idx="12">
                  <c:v>90.249899999999997</c:v>
                </c:pt>
                <c:pt idx="13">
                  <c:v>98.520200000000003</c:v>
                </c:pt>
                <c:pt idx="14">
                  <c:v>99.786100000000005</c:v>
                </c:pt>
                <c:pt idx="15">
                  <c:v>94.774100000000004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0970112"/>
        <c:axId val="22360448"/>
      </c:lineChart>
      <c:catAx>
        <c:axId val="20970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360448"/>
        <c:crosses val="autoZero"/>
        <c:auto val="1"/>
        <c:lblAlgn val="ctr"/>
        <c:lblOffset val="100"/>
        <c:noMultiLvlLbl val="0"/>
      </c:catAx>
      <c:valAx>
        <c:axId val="22360448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0970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Glufast Relevant Market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1.4</c:v>
              </c:pt>
            </c:numLit>
          </c:val>
        </c:ser>
        <c:ser>
          <c:idx val="1"/>
          <c:order val="1"/>
          <c:tx>
            <c:v>NOVONORM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-4.8</c:v>
              </c:pt>
            </c:numLit>
          </c:val>
        </c:ser>
        <c:ser>
          <c:idx val="2"/>
          <c:order val="2"/>
          <c:tx>
            <c:v>FU LAI DI          JLG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13.9</c:v>
              </c:pt>
            </c:numLit>
          </c:val>
        </c:ser>
        <c:ser>
          <c:idx val="3"/>
          <c:order val="3"/>
          <c:tx>
            <c:v>STARLIX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-13.6</c:v>
              </c:pt>
            </c:numLit>
          </c:val>
        </c:ser>
        <c:ser>
          <c:idx val="4"/>
          <c:order val="4"/>
          <c:tx>
            <c:v>REPAGLINIDE        T&amp;K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107.9</c:v>
              </c:pt>
            </c:numLit>
          </c:val>
        </c:ser>
        <c:ser>
          <c:idx val="5"/>
          <c:order val="5"/>
          <c:tx>
            <c:v>NATEGLINIDE        J1D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52.6</c:v>
              </c:pt>
            </c:numLit>
          </c:val>
        </c:ser>
        <c:ser>
          <c:idx val="6"/>
          <c:order val="6"/>
          <c:tx>
            <c:v>REPAGLINIDE        B4W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223.1</c:v>
              </c:pt>
            </c:numLit>
          </c:val>
        </c:ser>
        <c:ser>
          <c:idx val="7"/>
          <c:order val="7"/>
          <c:tx>
            <c:v>TANG RUI           JSH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-44.5</c:v>
              </c:pt>
            </c:numLit>
          </c:val>
        </c:ser>
        <c:ser>
          <c:idx val="8"/>
          <c:order val="8"/>
          <c:tx>
            <c:v>REPAGLINIDE        BBU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292.7</c:v>
              </c:pt>
            </c:numLit>
          </c:val>
        </c:ser>
        <c:ser>
          <c:idx val="9"/>
          <c:order val="9"/>
          <c:tx>
            <c:v>FA DI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54.8</c:v>
              </c:pt>
            </c:numLit>
          </c:val>
        </c:ser>
        <c:ser>
          <c:idx val="10"/>
          <c:order val="10"/>
          <c:tx>
            <c:v>Glufast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1242.2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12440448"/>
        <c:axId val="112441984"/>
      </c:barChart>
      <c:catAx>
        <c:axId val="112440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12441984"/>
        <c:crosses val="autoZero"/>
        <c:auto val="1"/>
        <c:lblAlgn val="ctr"/>
        <c:lblOffset val="100"/>
        <c:noMultiLvlLbl val="0"/>
      </c:catAx>
      <c:valAx>
        <c:axId val="112441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24404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74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7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NOVONORM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76.400000000000006</c:v>
                </c:pt>
                <c:pt idx="1">
                  <c:v>74.5</c:v>
                </c:pt>
                <c:pt idx="2">
                  <c:v>73.5</c:v>
                </c:pt>
                <c:pt idx="3">
                  <c:v>74.2</c:v>
                </c:pt>
                <c:pt idx="4">
                  <c:v>75.3</c:v>
                </c:pt>
                <c:pt idx="5">
                  <c:v>73.7</c:v>
                </c:pt>
                <c:pt idx="6">
                  <c:v>73.400000000000006</c:v>
                </c:pt>
                <c:pt idx="7">
                  <c:v>74.099999999999994</c:v>
                </c:pt>
                <c:pt idx="8">
                  <c:v>74.099999999999994</c:v>
                </c:pt>
                <c:pt idx="9">
                  <c:v>70.8</c:v>
                </c:pt>
                <c:pt idx="10">
                  <c:v>68.3</c:v>
                </c:pt>
                <c:pt idx="11">
                  <c:v>69.8</c:v>
                </c:pt>
                <c:pt idx="12">
                  <c:v>67.2</c:v>
                </c:pt>
                <c:pt idx="13">
                  <c:v>67.7</c:v>
                </c:pt>
                <c:pt idx="14">
                  <c:v>65.400000000000006</c:v>
                </c:pt>
                <c:pt idx="15">
                  <c:v>65.7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FU LAI DI          JLG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20.7</c:v>
                </c:pt>
                <c:pt idx="1">
                  <c:v>22.3</c:v>
                </c:pt>
                <c:pt idx="2">
                  <c:v>23.5</c:v>
                </c:pt>
                <c:pt idx="3">
                  <c:v>22.6</c:v>
                </c:pt>
                <c:pt idx="4">
                  <c:v>21.7</c:v>
                </c:pt>
                <c:pt idx="5">
                  <c:v>22.8</c:v>
                </c:pt>
                <c:pt idx="6">
                  <c:v>22.4</c:v>
                </c:pt>
                <c:pt idx="7">
                  <c:v>21.7</c:v>
                </c:pt>
                <c:pt idx="8">
                  <c:v>21.7</c:v>
                </c:pt>
                <c:pt idx="9">
                  <c:v>23.8</c:v>
                </c:pt>
                <c:pt idx="10">
                  <c:v>26.3</c:v>
                </c:pt>
                <c:pt idx="11">
                  <c:v>25.1</c:v>
                </c:pt>
                <c:pt idx="12">
                  <c:v>27.2</c:v>
                </c:pt>
                <c:pt idx="13">
                  <c:v>26.7</c:v>
                </c:pt>
                <c:pt idx="14">
                  <c:v>27.7</c:v>
                </c:pt>
                <c:pt idx="15">
                  <c:v>27.2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REPAGLINIDE        T&amp;K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0.1</c:v>
                </c:pt>
                <c:pt idx="5">
                  <c:v>0.2</c:v>
                </c:pt>
                <c:pt idx="6">
                  <c:v>0.8</c:v>
                </c:pt>
                <c:pt idx="7">
                  <c:v>0.6</c:v>
                </c:pt>
                <c:pt idx="8">
                  <c:v>0.6</c:v>
                </c:pt>
                <c:pt idx="9">
                  <c:v>1</c:v>
                </c:pt>
                <c:pt idx="10">
                  <c:v>1</c:v>
                </c:pt>
                <c:pt idx="11">
                  <c:v>0.9</c:v>
                </c:pt>
                <c:pt idx="12">
                  <c:v>1.2</c:v>
                </c:pt>
                <c:pt idx="13">
                  <c:v>1.1000000000000001</c:v>
                </c:pt>
                <c:pt idx="14">
                  <c:v>2.2000000000000002</c:v>
                </c:pt>
                <c:pt idx="15">
                  <c:v>2.6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STARLIX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1.9</c:v>
                </c:pt>
                <c:pt idx="1">
                  <c:v>2.1</c:v>
                </c:pt>
                <c:pt idx="2">
                  <c:v>2</c:v>
                </c:pt>
                <c:pt idx="3">
                  <c:v>2</c:v>
                </c:pt>
                <c:pt idx="4">
                  <c:v>1.8</c:v>
                </c:pt>
                <c:pt idx="5">
                  <c:v>2.1</c:v>
                </c:pt>
                <c:pt idx="6">
                  <c:v>2.2000000000000002</c:v>
                </c:pt>
                <c:pt idx="7">
                  <c:v>2.4</c:v>
                </c:pt>
                <c:pt idx="8">
                  <c:v>2.4</c:v>
                </c:pt>
                <c:pt idx="9">
                  <c:v>2.7</c:v>
                </c:pt>
                <c:pt idx="10">
                  <c:v>2.6</c:v>
                </c:pt>
                <c:pt idx="11">
                  <c:v>2.4</c:v>
                </c:pt>
                <c:pt idx="12">
                  <c:v>2.2999999999999998</c:v>
                </c:pt>
                <c:pt idx="13">
                  <c:v>2.2000000000000002</c:v>
                </c:pt>
                <c:pt idx="14">
                  <c:v>2</c:v>
                </c:pt>
                <c:pt idx="15">
                  <c:v>2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NATEGLINIDE        J1D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0</c:v>
                </c:pt>
                <c:pt idx="1">
                  <c:v>0.1</c:v>
                </c:pt>
                <c:pt idx="2">
                  <c:v>0</c:v>
                </c:pt>
                <c:pt idx="3">
                  <c:v>0.1</c:v>
                </c:pt>
                <c:pt idx="4">
                  <c:v>0.1</c:v>
                </c:pt>
                <c:pt idx="5">
                  <c:v>0.2</c:v>
                </c:pt>
                <c:pt idx="6">
                  <c:v>0.3</c:v>
                </c:pt>
                <c:pt idx="7">
                  <c:v>0.4</c:v>
                </c:pt>
                <c:pt idx="8">
                  <c:v>0.4</c:v>
                </c:pt>
                <c:pt idx="9">
                  <c:v>0.5</c:v>
                </c:pt>
                <c:pt idx="10">
                  <c:v>0.6</c:v>
                </c:pt>
                <c:pt idx="11">
                  <c:v>0.6</c:v>
                </c:pt>
                <c:pt idx="12">
                  <c:v>0.7</c:v>
                </c:pt>
                <c:pt idx="13">
                  <c:v>0.8</c:v>
                </c:pt>
                <c:pt idx="14">
                  <c:v>0.9</c:v>
                </c:pt>
                <c:pt idx="15">
                  <c:v>0.9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REPAGLINIDE        B4W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0.2</c:v>
                </c:pt>
                <c:pt idx="10">
                  <c:v>0.2</c:v>
                </c:pt>
                <c:pt idx="11">
                  <c:v>0.3</c:v>
                </c:pt>
                <c:pt idx="12">
                  <c:v>0.4</c:v>
                </c:pt>
                <c:pt idx="13">
                  <c:v>0.5</c:v>
                </c:pt>
                <c:pt idx="14">
                  <c:v>0.7</c:v>
                </c:pt>
                <c:pt idx="15">
                  <c:v>0.7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REPAGLINIDE        BBU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0.1</c:v>
                </c:pt>
                <c:pt idx="10">
                  <c:v>0.1</c:v>
                </c:pt>
                <c:pt idx="11">
                  <c:v>0.1</c:v>
                </c:pt>
                <c:pt idx="12">
                  <c:v>0.2</c:v>
                </c:pt>
                <c:pt idx="13">
                  <c:v>0.2</c:v>
                </c:pt>
                <c:pt idx="14">
                  <c:v>0.3</c:v>
                </c:pt>
                <c:pt idx="15">
                  <c:v>0.3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FA DI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0</c:v>
                </c:pt>
                <c:pt idx="1">
                  <c:v>0.1</c:v>
                </c:pt>
                <c:pt idx="2">
                  <c:v>0.1</c:v>
                </c:pt>
                <c:pt idx="3">
                  <c:v>0.1</c:v>
                </c:pt>
                <c:pt idx="4">
                  <c:v>0.1</c:v>
                </c:pt>
                <c:pt idx="5">
                  <c:v>0.1</c:v>
                </c:pt>
                <c:pt idx="6">
                  <c:v>0.1</c:v>
                </c:pt>
                <c:pt idx="7">
                  <c:v>0.1</c:v>
                </c:pt>
                <c:pt idx="8">
                  <c:v>0.1</c:v>
                </c:pt>
                <c:pt idx="9">
                  <c:v>0.1</c:v>
                </c:pt>
                <c:pt idx="10">
                  <c:v>0.1</c:v>
                </c:pt>
                <c:pt idx="11">
                  <c:v>0.2</c:v>
                </c:pt>
                <c:pt idx="12">
                  <c:v>0.2</c:v>
                </c:pt>
                <c:pt idx="13">
                  <c:v>0.2</c:v>
                </c:pt>
                <c:pt idx="14">
                  <c:v>0.3</c:v>
                </c:pt>
                <c:pt idx="15">
                  <c:v>0.2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TANG RUI           JSH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0.8</c:v>
                </c:pt>
                <c:pt idx="1">
                  <c:v>0.8</c:v>
                </c:pt>
                <c:pt idx="2">
                  <c:v>0.7</c:v>
                </c:pt>
                <c:pt idx="3">
                  <c:v>0.7</c:v>
                </c:pt>
                <c:pt idx="4">
                  <c:v>0.6</c:v>
                </c:pt>
                <c:pt idx="5">
                  <c:v>0.6</c:v>
                </c:pt>
                <c:pt idx="6">
                  <c:v>0.5</c:v>
                </c:pt>
                <c:pt idx="7">
                  <c:v>0.5</c:v>
                </c:pt>
                <c:pt idx="8">
                  <c:v>0.4</c:v>
                </c:pt>
                <c:pt idx="9">
                  <c:v>0.5</c:v>
                </c:pt>
                <c:pt idx="10">
                  <c:v>0.4</c:v>
                </c:pt>
                <c:pt idx="11">
                  <c:v>0.4</c:v>
                </c:pt>
                <c:pt idx="12">
                  <c:v>0.4</c:v>
                </c:pt>
                <c:pt idx="13">
                  <c:v>0.3</c:v>
                </c:pt>
                <c:pt idx="14">
                  <c:v>0.2</c:v>
                </c:pt>
                <c:pt idx="15">
                  <c:v>0.1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Glufast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2959872"/>
        <c:axId val="112961408"/>
      </c:lineChart>
      <c:catAx>
        <c:axId val="1129598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2961408"/>
        <c:crosses val="autoZero"/>
        <c:auto val="1"/>
        <c:lblAlgn val="ctr"/>
        <c:lblOffset val="100"/>
        <c:noMultiLvlLbl val="0"/>
      </c:catAx>
      <c:valAx>
        <c:axId val="112961408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29598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9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Glufast Relevant Market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3.4</c:v>
              </c:pt>
            </c:numLit>
          </c:val>
        </c:ser>
        <c:ser>
          <c:idx val="1"/>
          <c:order val="1"/>
          <c:tx>
            <c:v>NOVONORM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-2.8</c:v>
              </c:pt>
            </c:numLit>
          </c:val>
        </c:ser>
        <c:ser>
          <c:idx val="2"/>
          <c:order val="2"/>
          <c:tx>
            <c:v>FU LAI DI          JLG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11.8</c:v>
              </c:pt>
            </c:numLit>
          </c:val>
        </c:ser>
        <c:ser>
          <c:idx val="3"/>
          <c:order val="3"/>
          <c:tx>
            <c:v>REPAGLINIDE        T&amp;K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203.6</c:v>
              </c:pt>
            </c:numLit>
          </c:val>
        </c:ser>
        <c:ser>
          <c:idx val="4"/>
          <c:order val="4"/>
          <c:tx>
            <c:v>STARLIX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-13.3</c:v>
              </c:pt>
            </c:numLit>
          </c:val>
        </c:ser>
        <c:ser>
          <c:idx val="5"/>
          <c:order val="5"/>
          <c:tx>
            <c:v>NATEGLINIDE        J1D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60.3</c:v>
              </c:pt>
            </c:numLit>
          </c:val>
        </c:ser>
        <c:ser>
          <c:idx val="6"/>
          <c:order val="6"/>
          <c:tx>
            <c:v>REPAGLINIDE        B4W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175.4</c:v>
              </c:pt>
            </c:numLit>
          </c:val>
        </c:ser>
        <c:ser>
          <c:idx val="7"/>
          <c:order val="7"/>
          <c:tx>
            <c:v>REPAGLINIDE        BBU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344.3</c:v>
              </c:pt>
            </c:numLit>
          </c:val>
        </c:ser>
        <c:ser>
          <c:idx val="8"/>
          <c:order val="8"/>
          <c:tx>
            <c:v>FA DI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31</c:v>
              </c:pt>
            </c:numLit>
          </c:val>
        </c:ser>
        <c:ser>
          <c:idx val="9"/>
          <c:order val="9"/>
          <c:tx>
            <c:v>TANG RUI           JSH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-74.7</c:v>
              </c:pt>
            </c:numLit>
          </c:val>
        </c:ser>
        <c:ser>
          <c:idx val="10"/>
          <c:order val="10"/>
          <c:tx>
            <c:v>Glufast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694.4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13150208"/>
        <c:axId val="113172480"/>
      </c:barChart>
      <c:catAx>
        <c:axId val="1131502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13172480"/>
        <c:crosses val="autoZero"/>
        <c:auto val="1"/>
        <c:lblAlgn val="ctr"/>
        <c:lblOffset val="100"/>
        <c:noMultiLvlLbl val="0"/>
      </c:catAx>
      <c:valAx>
        <c:axId val="113172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31502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38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ERL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783.27459999999996</c:v>
                </c:pt>
                <c:pt idx="1">
                  <c:v>821.07060000000001</c:v>
                </c:pt>
                <c:pt idx="2">
                  <c:v>853.91219999999998</c:v>
                </c:pt>
                <c:pt idx="3">
                  <c:v>874.09289999999999</c:v>
                </c:pt>
                <c:pt idx="4">
                  <c:v>905.75789999999995</c:v>
                </c:pt>
                <c:pt idx="5">
                  <c:v>942.36450000000002</c:v>
                </c:pt>
                <c:pt idx="6">
                  <c:v>974.07659999999998</c:v>
                </c:pt>
                <c:pt idx="7">
                  <c:v>1009.6926999999999</c:v>
                </c:pt>
                <c:pt idx="8">
                  <c:v>1034.4404999999999</c:v>
                </c:pt>
                <c:pt idx="9">
                  <c:v>1049.3523</c:v>
                </c:pt>
                <c:pt idx="10">
                  <c:v>1068.3495</c:v>
                </c:pt>
                <c:pt idx="11">
                  <c:v>1078.1983</c:v>
                </c:pt>
                <c:pt idx="12">
                  <c:v>1093.6753000000001</c:v>
                </c:pt>
                <c:pt idx="13">
                  <c:v>1098.8271</c:v>
                </c:pt>
                <c:pt idx="14">
                  <c:v>1093.9028000000001</c:v>
                </c:pt>
                <c:pt idx="15">
                  <c:v>1106.5672999999999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FASUDIL-amp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488.12470000000002</c:v>
                </c:pt>
                <c:pt idx="1">
                  <c:v>519.29390000000001</c:v>
                </c:pt>
                <c:pt idx="2">
                  <c:v>545.51700000000005</c:v>
                </c:pt>
                <c:pt idx="3">
                  <c:v>564.29499999999996</c:v>
                </c:pt>
                <c:pt idx="4">
                  <c:v>596.91129999999998</c:v>
                </c:pt>
                <c:pt idx="5">
                  <c:v>638.86310000000003</c:v>
                </c:pt>
                <c:pt idx="6">
                  <c:v>664.60879999999997</c:v>
                </c:pt>
                <c:pt idx="7">
                  <c:v>696.2242</c:v>
                </c:pt>
                <c:pt idx="8">
                  <c:v>721.53840000000002</c:v>
                </c:pt>
                <c:pt idx="9">
                  <c:v>730.79870000000005</c:v>
                </c:pt>
                <c:pt idx="10">
                  <c:v>748.62810000000002</c:v>
                </c:pt>
                <c:pt idx="11">
                  <c:v>763.27670000000001</c:v>
                </c:pt>
                <c:pt idx="12">
                  <c:v>776.22040000000004</c:v>
                </c:pt>
                <c:pt idx="13">
                  <c:v>779.68320000000006</c:v>
                </c:pt>
                <c:pt idx="14">
                  <c:v>775.24069999999995</c:v>
                </c:pt>
                <c:pt idx="15">
                  <c:v>785.31579999999997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Nimodipine-amp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295.1499</c:v>
                </c:pt>
                <c:pt idx="1">
                  <c:v>301.77679999999998</c:v>
                </c:pt>
                <c:pt idx="2">
                  <c:v>308.39530000000002</c:v>
                </c:pt>
                <c:pt idx="3">
                  <c:v>309.79790000000003</c:v>
                </c:pt>
                <c:pt idx="4">
                  <c:v>308.84649999999999</c:v>
                </c:pt>
                <c:pt idx="5">
                  <c:v>303.50139999999999</c:v>
                </c:pt>
                <c:pt idx="6">
                  <c:v>309.46769999999998</c:v>
                </c:pt>
                <c:pt idx="7">
                  <c:v>313.46839999999997</c:v>
                </c:pt>
                <c:pt idx="8">
                  <c:v>312.90210000000002</c:v>
                </c:pt>
                <c:pt idx="9">
                  <c:v>318.55360000000002</c:v>
                </c:pt>
                <c:pt idx="10">
                  <c:v>319.72140000000002</c:v>
                </c:pt>
                <c:pt idx="11">
                  <c:v>314.92160000000001</c:v>
                </c:pt>
                <c:pt idx="12">
                  <c:v>317.45479999999998</c:v>
                </c:pt>
                <c:pt idx="13">
                  <c:v>319.14400000000001</c:v>
                </c:pt>
                <c:pt idx="14">
                  <c:v>318.66210000000001</c:v>
                </c:pt>
                <c:pt idx="15">
                  <c:v>321.25150000000002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20371840"/>
        <c:axId val="120390016"/>
      </c:lineChart>
      <c:catAx>
        <c:axId val="1203718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20390016"/>
        <c:crosses val="autoZero"/>
        <c:auto val="1"/>
        <c:lblAlgn val="ctr"/>
        <c:lblOffset val="100"/>
        <c:noMultiLvlLbl val="0"/>
      </c:catAx>
      <c:valAx>
        <c:axId val="12039001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203718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ERL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2.6</c:v>
              </c:pt>
            </c:numLit>
          </c:val>
        </c:ser>
        <c:ser>
          <c:idx val="1"/>
          <c:order val="1"/>
          <c:tx>
            <c:v>FASUDIL-amp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2.9</c:v>
              </c:pt>
            </c:numLit>
          </c:val>
        </c:ser>
        <c:ser>
          <c:idx val="2"/>
          <c:order val="2"/>
          <c:tx>
            <c:v>Nimodipine-amp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21625600"/>
        <c:axId val="123998976"/>
      </c:barChart>
      <c:catAx>
        <c:axId val="121625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23998976"/>
        <c:crosses val="autoZero"/>
        <c:auto val="1"/>
        <c:lblAlgn val="ctr"/>
        <c:lblOffset val="100"/>
        <c:noMultiLvlLbl val="0"/>
      </c:catAx>
      <c:valAx>
        <c:axId val="123998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216256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38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ERL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215.99109999999999</c:v>
                </c:pt>
                <c:pt idx="1">
                  <c:v>219.64359999999999</c:v>
                </c:pt>
                <c:pt idx="2">
                  <c:v>218.2877</c:v>
                </c:pt>
                <c:pt idx="3">
                  <c:v>220.1705</c:v>
                </c:pt>
                <c:pt idx="4">
                  <c:v>247.65610000000001</c:v>
                </c:pt>
                <c:pt idx="5">
                  <c:v>256.25020000000001</c:v>
                </c:pt>
                <c:pt idx="6">
                  <c:v>249.99979999999999</c:v>
                </c:pt>
                <c:pt idx="7">
                  <c:v>255.78659999999999</c:v>
                </c:pt>
                <c:pt idx="8">
                  <c:v>272.40390000000002</c:v>
                </c:pt>
                <c:pt idx="9">
                  <c:v>271.16199999999998</c:v>
                </c:pt>
                <c:pt idx="10">
                  <c:v>268.99689999999998</c:v>
                </c:pt>
                <c:pt idx="11">
                  <c:v>265.63549999999998</c:v>
                </c:pt>
                <c:pt idx="12">
                  <c:v>287.88080000000002</c:v>
                </c:pt>
                <c:pt idx="13">
                  <c:v>276.31389999999999</c:v>
                </c:pt>
                <c:pt idx="14">
                  <c:v>264.07260000000002</c:v>
                </c:pt>
                <c:pt idx="15">
                  <c:v>278.3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FASUDIL-amp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139.91249999999999</c:v>
                </c:pt>
                <c:pt idx="1">
                  <c:v>140.79490000000001</c:v>
                </c:pt>
                <c:pt idx="2">
                  <c:v>143.13730000000001</c:v>
                </c:pt>
                <c:pt idx="3">
                  <c:v>140.4504</c:v>
                </c:pt>
                <c:pt idx="4">
                  <c:v>172.52879999999999</c:v>
                </c:pt>
                <c:pt idx="5">
                  <c:v>182.7466</c:v>
                </c:pt>
                <c:pt idx="6">
                  <c:v>168.88300000000001</c:v>
                </c:pt>
                <c:pt idx="7">
                  <c:v>172.0658</c:v>
                </c:pt>
                <c:pt idx="8">
                  <c:v>197.84299999999999</c:v>
                </c:pt>
                <c:pt idx="9">
                  <c:v>192.0069</c:v>
                </c:pt>
                <c:pt idx="10">
                  <c:v>186.7124</c:v>
                </c:pt>
                <c:pt idx="11">
                  <c:v>186.71440000000001</c:v>
                </c:pt>
                <c:pt idx="12">
                  <c:v>210.7867</c:v>
                </c:pt>
                <c:pt idx="13">
                  <c:v>195.46960000000001</c:v>
                </c:pt>
                <c:pt idx="14">
                  <c:v>182.27</c:v>
                </c:pt>
                <c:pt idx="15">
                  <c:v>196.7895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Nimodipine-amp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76.078599999999994</c:v>
                </c:pt>
                <c:pt idx="1">
                  <c:v>78.848699999999994</c:v>
                </c:pt>
                <c:pt idx="2">
                  <c:v>75.150400000000005</c:v>
                </c:pt>
                <c:pt idx="3">
                  <c:v>79.720100000000002</c:v>
                </c:pt>
                <c:pt idx="4">
                  <c:v>75.127300000000005</c:v>
                </c:pt>
                <c:pt idx="5">
                  <c:v>73.503600000000006</c:v>
                </c:pt>
                <c:pt idx="6">
                  <c:v>81.116699999999994</c:v>
                </c:pt>
                <c:pt idx="7">
                  <c:v>83.720799999999997</c:v>
                </c:pt>
                <c:pt idx="8">
                  <c:v>74.560900000000004</c:v>
                </c:pt>
                <c:pt idx="9">
                  <c:v>79.155199999999994</c:v>
                </c:pt>
                <c:pt idx="10">
                  <c:v>82.284499999999994</c:v>
                </c:pt>
                <c:pt idx="11">
                  <c:v>78.921000000000006</c:v>
                </c:pt>
                <c:pt idx="12">
                  <c:v>77.094099999999997</c:v>
                </c:pt>
                <c:pt idx="13">
                  <c:v>80.844300000000004</c:v>
                </c:pt>
                <c:pt idx="14">
                  <c:v>81.802599999999998</c:v>
                </c:pt>
                <c:pt idx="15">
                  <c:v>81.510499999999993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29981824"/>
        <c:axId val="130000000"/>
      </c:lineChart>
      <c:catAx>
        <c:axId val="1299818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30000000"/>
        <c:crosses val="autoZero"/>
        <c:auto val="1"/>
        <c:lblAlgn val="ctr"/>
        <c:lblOffset val="100"/>
        <c:noMultiLvlLbl val="0"/>
      </c:catAx>
      <c:valAx>
        <c:axId val="130000000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29981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ERL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4.8</c:v>
              </c:pt>
            </c:numLit>
          </c:val>
        </c:ser>
        <c:ser>
          <c:idx val="1"/>
          <c:order val="1"/>
          <c:tx>
            <c:v>FASUDIL-amp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5.4</c:v>
              </c:pt>
            </c:numLit>
          </c:val>
        </c:ser>
        <c:ser>
          <c:idx val="2"/>
          <c:order val="2"/>
          <c:tx>
            <c:v>Nimodipine-amp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3.3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33619968"/>
        <c:axId val="33621504"/>
      </c:barChart>
      <c:catAx>
        <c:axId val="33619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3621504"/>
        <c:crosses val="autoZero"/>
        <c:auto val="1"/>
        <c:lblAlgn val="ctr"/>
        <c:lblOffset val="100"/>
        <c:noMultiLvlLbl val="0"/>
      </c:catAx>
      <c:valAx>
        <c:axId val="33621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6199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ERL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2.6</c:v>
              </c:pt>
            </c:numLit>
          </c:val>
        </c:ser>
        <c:ser>
          <c:idx val="1"/>
          <c:order val="1"/>
          <c:tx>
            <c:v>FASUDIL-amp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2.9</c:v>
              </c:pt>
            </c:numLit>
          </c:val>
        </c:ser>
        <c:ser>
          <c:idx val="2"/>
          <c:order val="2"/>
          <c:tx>
            <c:v>Nimodipine-amp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11035136"/>
        <c:axId val="111036672"/>
      </c:barChart>
      <c:catAx>
        <c:axId val="111035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11036672"/>
        <c:crosses val="autoZero"/>
        <c:auto val="1"/>
        <c:lblAlgn val="ctr"/>
        <c:lblOffset val="100"/>
        <c:noMultiLvlLbl val="0"/>
      </c:catAx>
      <c:valAx>
        <c:axId val="111036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10351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FASUDIL-amp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62.3</c:v>
                </c:pt>
                <c:pt idx="1">
                  <c:v>63.2</c:v>
                </c:pt>
                <c:pt idx="2">
                  <c:v>63.9</c:v>
                </c:pt>
                <c:pt idx="3">
                  <c:v>64.599999999999994</c:v>
                </c:pt>
                <c:pt idx="4">
                  <c:v>65.900000000000006</c:v>
                </c:pt>
                <c:pt idx="5">
                  <c:v>67.8</c:v>
                </c:pt>
                <c:pt idx="6">
                  <c:v>68.2</c:v>
                </c:pt>
                <c:pt idx="7">
                  <c:v>69</c:v>
                </c:pt>
                <c:pt idx="8">
                  <c:v>69.8</c:v>
                </c:pt>
                <c:pt idx="9">
                  <c:v>69.599999999999994</c:v>
                </c:pt>
                <c:pt idx="10">
                  <c:v>70.099999999999994</c:v>
                </c:pt>
                <c:pt idx="11">
                  <c:v>70.8</c:v>
                </c:pt>
                <c:pt idx="12">
                  <c:v>71</c:v>
                </c:pt>
                <c:pt idx="13">
                  <c:v>71</c:v>
                </c:pt>
                <c:pt idx="14">
                  <c:v>70.900000000000006</c:v>
                </c:pt>
                <c:pt idx="15">
                  <c:v>71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Nimodipine-amp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37.700000000000003</c:v>
                </c:pt>
                <c:pt idx="1">
                  <c:v>36.799999999999997</c:v>
                </c:pt>
                <c:pt idx="2">
                  <c:v>36.1</c:v>
                </c:pt>
                <c:pt idx="3">
                  <c:v>35.4</c:v>
                </c:pt>
                <c:pt idx="4">
                  <c:v>34.1</c:v>
                </c:pt>
                <c:pt idx="5">
                  <c:v>32.200000000000003</c:v>
                </c:pt>
                <c:pt idx="6">
                  <c:v>31.8</c:v>
                </c:pt>
                <c:pt idx="7">
                  <c:v>31</c:v>
                </c:pt>
                <c:pt idx="8">
                  <c:v>30.2</c:v>
                </c:pt>
                <c:pt idx="9">
                  <c:v>30.4</c:v>
                </c:pt>
                <c:pt idx="10">
                  <c:v>29.9</c:v>
                </c:pt>
                <c:pt idx="11">
                  <c:v>29.2</c:v>
                </c:pt>
                <c:pt idx="12">
                  <c:v>29</c:v>
                </c:pt>
                <c:pt idx="13">
                  <c:v>29</c:v>
                </c:pt>
                <c:pt idx="14">
                  <c:v>29.1</c:v>
                </c:pt>
                <c:pt idx="15">
                  <c:v>29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12045440"/>
        <c:axId val="112051328"/>
      </c:lineChart>
      <c:catAx>
        <c:axId val="112045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2051328"/>
        <c:crosses val="autoZero"/>
        <c:auto val="1"/>
        <c:lblAlgn val="ctr"/>
        <c:lblOffset val="100"/>
        <c:noMultiLvlLbl val="0"/>
      </c:catAx>
      <c:valAx>
        <c:axId val="112051328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20454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ERL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4.8</c:v>
              </c:pt>
            </c:numLit>
          </c:val>
        </c:ser>
        <c:ser>
          <c:idx val="1"/>
          <c:order val="1"/>
          <c:tx>
            <c:v>FASUDIL-amp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5.4</c:v>
              </c:pt>
            </c:numLit>
          </c:val>
        </c:ser>
        <c:ser>
          <c:idx val="2"/>
          <c:order val="2"/>
          <c:tx>
            <c:v>Nimodipine-amp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3.3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17920128"/>
        <c:axId val="117921664"/>
      </c:barChart>
      <c:catAx>
        <c:axId val="1179201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17921664"/>
        <c:crosses val="autoZero"/>
        <c:auto val="1"/>
        <c:lblAlgn val="ctr"/>
        <c:lblOffset val="100"/>
        <c:noMultiLvlLbl val="0"/>
      </c:catAx>
      <c:valAx>
        <c:axId val="1179216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79201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Horxis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4.8</c:v>
              </c:pt>
            </c:numLit>
          </c:val>
        </c:ser>
        <c:ser>
          <c:idx val="1"/>
          <c:order val="1"/>
          <c:tx>
            <c:v>TCM-Patch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0.9</c:v>
              </c:pt>
            </c:numLit>
          </c:val>
        </c:ser>
        <c:ser>
          <c:idx val="2"/>
          <c:order val="2"/>
          <c:tx>
            <c:v>M02-Patch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22.5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2420480"/>
        <c:axId val="22438656"/>
      </c:barChart>
      <c:catAx>
        <c:axId val="22420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438656"/>
        <c:crosses val="autoZero"/>
        <c:auto val="1"/>
        <c:lblAlgn val="ctr"/>
        <c:lblOffset val="100"/>
        <c:noMultiLvlLbl val="0"/>
      </c:catAx>
      <c:valAx>
        <c:axId val="22438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420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FASUDIL-amp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64.8</c:v>
                </c:pt>
                <c:pt idx="1">
                  <c:v>64.099999999999994</c:v>
                </c:pt>
                <c:pt idx="2">
                  <c:v>65.599999999999994</c:v>
                </c:pt>
                <c:pt idx="3">
                  <c:v>63.8</c:v>
                </c:pt>
                <c:pt idx="4">
                  <c:v>69.7</c:v>
                </c:pt>
                <c:pt idx="5">
                  <c:v>71.3</c:v>
                </c:pt>
                <c:pt idx="6">
                  <c:v>67.599999999999994</c:v>
                </c:pt>
                <c:pt idx="7">
                  <c:v>67.3</c:v>
                </c:pt>
                <c:pt idx="8">
                  <c:v>72.599999999999994</c:v>
                </c:pt>
                <c:pt idx="9">
                  <c:v>70.8</c:v>
                </c:pt>
                <c:pt idx="10">
                  <c:v>69.400000000000006</c:v>
                </c:pt>
                <c:pt idx="11">
                  <c:v>70.3</c:v>
                </c:pt>
                <c:pt idx="12">
                  <c:v>73.2</c:v>
                </c:pt>
                <c:pt idx="13">
                  <c:v>70.7</c:v>
                </c:pt>
                <c:pt idx="14">
                  <c:v>69</c:v>
                </c:pt>
                <c:pt idx="15">
                  <c:v>70.7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Nimodipine-amp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35.200000000000003</c:v>
                </c:pt>
                <c:pt idx="1">
                  <c:v>35.9</c:v>
                </c:pt>
                <c:pt idx="2">
                  <c:v>34.4</c:v>
                </c:pt>
                <c:pt idx="3">
                  <c:v>36.200000000000003</c:v>
                </c:pt>
                <c:pt idx="4">
                  <c:v>30.3</c:v>
                </c:pt>
                <c:pt idx="5">
                  <c:v>28.7</c:v>
                </c:pt>
                <c:pt idx="6">
                  <c:v>32.4</c:v>
                </c:pt>
                <c:pt idx="7">
                  <c:v>32.700000000000003</c:v>
                </c:pt>
                <c:pt idx="8">
                  <c:v>27.4</c:v>
                </c:pt>
                <c:pt idx="9">
                  <c:v>29.2</c:v>
                </c:pt>
                <c:pt idx="10">
                  <c:v>30.6</c:v>
                </c:pt>
                <c:pt idx="11">
                  <c:v>29.7</c:v>
                </c:pt>
                <c:pt idx="12">
                  <c:v>26.8</c:v>
                </c:pt>
                <c:pt idx="13">
                  <c:v>29.3</c:v>
                </c:pt>
                <c:pt idx="14">
                  <c:v>31</c:v>
                </c:pt>
                <c:pt idx="15">
                  <c:v>29.3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34700288"/>
        <c:axId val="34714368"/>
      </c:lineChart>
      <c:catAx>
        <c:axId val="34700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34714368"/>
        <c:crosses val="autoZero"/>
        <c:auto val="1"/>
        <c:lblAlgn val="ctr"/>
        <c:lblOffset val="100"/>
        <c:noMultiLvlLbl val="0"/>
      </c:catAx>
      <c:valAx>
        <c:axId val="34714368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347002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ERL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4.8</c:v>
              </c:pt>
            </c:numLit>
          </c:val>
        </c:ser>
        <c:ser>
          <c:idx val="1"/>
          <c:order val="1"/>
          <c:tx>
            <c:v>FASUDIL-amp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4.2</c:v>
              </c:pt>
            </c:numLit>
          </c:val>
        </c:ser>
        <c:ser>
          <c:idx val="2"/>
          <c:order val="2"/>
          <c:tx>
            <c:v>Nimodipine-amp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34410880"/>
        <c:axId val="34412416"/>
      </c:barChart>
      <c:catAx>
        <c:axId val="344108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4412416"/>
        <c:crosses val="autoZero"/>
        <c:auto val="1"/>
        <c:lblAlgn val="ctr"/>
        <c:lblOffset val="100"/>
        <c:noMultiLvlLbl val="0"/>
      </c:catAx>
      <c:valAx>
        <c:axId val="34412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410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FASUDIL-amp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63.5</c:v>
                </c:pt>
                <c:pt idx="1">
                  <c:v>63.7</c:v>
                </c:pt>
                <c:pt idx="2">
                  <c:v>63.8</c:v>
                </c:pt>
                <c:pt idx="3">
                  <c:v>63.9</c:v>
                </c:pt>
                <c:pt idx="4">
                  <c:v>64.900000000000006</c:v>
                </c:pt>
                <c:pt idx="5">
                  <c:v>66.8</c:v>
                </c:pt>
                <c:pt idx="6">
                  <c:v>67.400000000000006</c:v>
                </c:pt>
                <c:pt idx="7">
                  <c:v>68.3</c:v>
                </c:pt>
                <c:pt idx="8">
                  <c:v>69.2</c:v>
                </c:pt>
                <c:pt idx="9">
                  <c:v>69.099999999999994</c:v>
                </c:pt>
                <c:pt idx="10">
                  <c:v>69.400000000000006</c:v>
                </c:pt>
                <c:pt idx="11">
                  <c:v>70.3</c:v>
                </c:pt>
                <c:pt idx="12">
                  <c:v>70.2</c:v>
                </c:pt>
                <c:pt idx="13">
                  <c:v>70.099999999999994</c:v>
                </c:pt>
                <c:pt idx="14">
                  <c:v>70</c:v>
                </c:pt>
                <c:pt idx="15">
                  <c:v>69.900000000000006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Nimodipine-amp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36.5</c:v>
                </c:pt>
                <c:pt idx="1">
                  <c:v>36.299999999999997</c:v>
                </c:pt>
                <c:pt idx="2">
                  <c:v>36.200000000000003</c:v>
                </c:pt>
                <c:pt idx="3">
                  <c:v>36.1</c:v>
                </c:pt>
                <c:pt idx="4">
                  <c:v>35.1</c:v>
                </c:pt>
                <c:pt idx="5">
                  <c:v>33.200000000000003</c:v>
                </c:pt>
                <c:pt idx="6">
                  <c:v>32.6</c:v>
                </c:pt>
                <c:pt idx="7">
                  <c:v>31.7</c:v>
                </c:pt>
                <c:pt idx="8">
                  <c:v>30.8</c:v>
                </c:pt>
                <c:pt idx="9">
                  <c:v>30.9</c:v>
                </c:pt>
                <c:pt idx="10">
                  <c:v>30.6</c:v>
                </c:pt>
                <c:pt idx="11">
                  <c:v>29.7</c:v>
                </c:pt>
                <c:pt idx="12">
                  <c:v>29.8</c:v>
                </c:pt>
                <c:pt idx="13">
                  <c:v>29.9</c:v>
                </c:pt>
                <c:pt idx="14">
                  <c:v>30</c:v>
                </c:pt>
                <c:pt idx="15">
                  <c:v>30.1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35036160"/>
        <c:axId val="35042048"/>
      </c:lineChart>
      <c:catAx>
        <c:axId val="35036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35042048"/>
        <c:crosses val="autoZero"/>
        <c:auto val="1"/>
        <c:lblAlgn val="ctr"/>
        <c:lblOffset val="100"/>
        <c:noMultiLvlLbl val="0"/>
      </c:catAx>
      <c:valAx>
        <c:axId val="35042048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350361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ERL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</c:v>
              </c:pt>
            </c:numLit>
          </c:val>
        </c:ser>
        <c:ser>
          <c:idx val="1"/>
          <c:order val="1"/>
          <c:tx>
            <c:v>FASUDIL-amp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5.4</c:v>
              </c:pt>
            </c:numLit>
          </c:val>
        </c:ser>
        <c:ser>
          <c:idx val="2"/>
          <c:order val="2"/>
          <c:tx>
            <c:v>Nimodipine-amp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7.5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34901376"/>
        <c:axId val="34911360"/>
      </c:barChart>
      <c:catAx>
        <c:axId val="349013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4911360"/>
        <c:crosses val="autoZero"/>
        <c:auto val="1"/>
        <c:lblAlgn val="ctr"/>
        <c:lblOffset val="100"/>
        <c:noMultiLvlLbl val="0"/>
      </c:catAx>
      <c:valAx>
        <c:axId val="349113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9013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FASUDIL-amp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65.400000000000006</c:v>
                </c:pt>
                <c:pt idx="1">
                  <c:v>64.2</c:v>
                </c:pt>
                <c:pt idx="2">
                  <c:v>64</c:v>
                </c:pt>
                <c:pt idx="3">
                  <c:v>62</c:v>
                </c:pt>
                <c:pt idx="4">
                  <c:v>69.099999999999994</c:v>
                </c:pt>
                <c:pt idx="5">
                  <c:v>71.099999999999994</c:v>
                </c:pt>
                <c:pt idx="6">
                  <c:v>66.7</c:v>
                </c:pt>
                <c:pt idx="7">
                  <c:v>66.400000000000006</c:v>
                </c:pt>
                <c:pt idx="8">
                  <c:v>72.599999999999994</c:v>
                </c:pt>
                <c:pt idx="9">
                  <c:v>70.5</c:v>
                </c:pt>
                <c:pt idx="10">
                  <c:v>67.900000000000006</c:v>
                </c:pt>
                <c:pt idx="11">
                  <c:v>70.099999999999994</c:v>
                </c:pt>
                <c:pt idx="12">
                  <c:v>72.099999999999994</c:v>
                </c:pt>
                <c:pt idx="13">
                  <c:v>70.099999999999994</c:v>
                </c:pt>
                <c:pt idx="14">
                  <c:v>67.599999999999994</c:v>
                </c:pt>
                <c:pt idx="15">
                  <c:v>69.599999999999994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Nimodipine-amp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34.6</c:v>
                </c:pt>
                <c:pt idx="1">
                  <c:v>35.799999999999997</c:v>
                </c:pt>
                <c:pt idx="2">
                  <c:v>36</c:v>
                </c:pt>
                <c:pt idx="3">
                  <c:v>38</c:v>
                </c:pt>
                <c:pt idx="4">
                  <c:v>30.9</c:v>
                </c:pt>
                <c:pt idx="5">
                  <c:v>28.9</c:v>
                </c:pt>
                <c:pt idx="6">
                  <c:v>33.299999999999997</c:v>
                </c:pt>
                <c:pt idx="7">
                  <c:v>33.6</c:v>
                </c:pt>
                <c:pt idx="8">
                  <c:v>27.4</c:v>
                </c:pt>
                <c:pt idx="9">
                  <c:v>29.5</c:v>
                </c:pt>
                <c:pt idx="10">
                  <c:v>32.1</c:v>
                </c:pt>
                <c:pt idx="11">
                  <c:v>29.9</c:v>
                </c:pt>
                <c:pt idx="12">
                  <c:v>27.9</c:v>
                </c:pt>
                <c:pt idx="13">
                  <c:v>29.9</c:v>
                </c:pt>
                <c:pt idx="14">
                  <c:v>32.4</c:v>
                </c:pt>
                <c:pt idx="15">
                  <c:v>30.4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34994432"/>
        <c:axId val="113508352"/>
      </c:lineChart>
      <c:catAx>
        <c:axId val="34994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3508352"/>
        <c:crosses val="autoZero"/>
        <c:auto val="1"/>
        <c:lblAlgn val="ctr"/>
        <c:lblOffset val="100"/>
        <c:noMultiLvlLbl val="0"/>
      </c:catAx>
      <c:valAx>
        <c:axId val="11350835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34994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CHUAN WEI          THG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52.4</c:v>
                </c:pt>
                <c:pt idx="1">
                  <c:v>52.1</c:v>
                </c:pt>
                <c:pt idx="2">
                  <c:v>52.1</c:v>
                </c:pt>
                <c:pt idx="3">
                  <c:v>51.8</c:v>
                </c:pt>
                <c:pt idx="4">
                  <c:v>52.6</c:v>
                </c:pt>
                <c:pt idx="5">
                  <c:v>53.7</c:v>
                </c:pt>
                <c:pt idx="6">
                  <c:v>53.9</c:v>
                </c:pt>
                <c:pt idx="7">
                  <c:v>53.4</c:v>
                </c:pt>
                <c:pt idx="8">
                  <c:v>52.9</c:v>
                </c:pt>
                <c:pt idx="9">
                  <c:v>51.3</c:v>
                </c:pt>
                <c:pt idx="10">
                  <c:v>50.2</c:v>
                </c:pt>
                <c:pt idx="11">
                  <c:v>49.9</c:v>
                </c:pt>
                <c:pt idx="12">
                  <c:v>49</c:v>
                </c:pt>
                <c:pt idx="13">
                  <c:v>46.9</c:v>
                </c:pt>
                <c:pt idx="14">
                  <c:v>44.5</c:v>
                </c:pt>
                <c:pt idx="15">
                  <c:v>42.1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FASUDIL            SXP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8.8000000000000007</c:v>
                </c:pt>
                <c:pt idx="1">
                  <c:v>9.9</c:v>
                </c:pt>
                <c:pt idx="2">
                  <c:v>10.3</c:v>
                </c:pt>
                <c:pt idx="3">
                  <c:v>11.1</c:v>
                </c:pt>
                <c:pt idx="4">
                  <c:v>11.3</c:v>
                </c:pt>
                <c:pt idx="5">
                  <c:v>11.9</c:v>
                </c:pt>
                <c:pt idx="6">
                  <c:v>12.1</c:v>
                </c:pt>
                <c:pt idx="7">
                  <c:v>12.8</c:v>
                </c:pt>
                <c:pt idx="8">
                  <c:v>13.6</c:v>
                </c:pt>
                <c:pt idx="9">
                  <c:v>14</c:v>
                </c:pt>
                <c:pt idx="10">
                  <c:v>14.6</c:v>
                </c:pt>
                <c:pt idx="11">
                  <c:v>14.4</c:v>
                </c:pt>
                <c:pt idx="12">
                  <c:v>13.9</c:v>
                </c:pt>
                <c:pt idx="13">
                  <c:v>13.4</c:v>
                </c:pt>
                <c:pt idx="14">
                  <c:v>13.4</c:v>
                </c:pt>
                <c:pt idx="15">
                  <c:v>13.4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Nimodipine Generics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13.4</c:v>
                </c:pt>
                <c:pt idx="1">
                  <c:v>13.1</c:v>
                </c:pt>
                <c:pt idx="2">
                  <c:v>13.5</c:v>
                </c:pt>
                <c:pt idx="3">
                  <c:v>13.9</c:v>
                </c:pt>
                <c:pt idx="4">
                  <c:v>13.6</c:v>
                </c:pt>
                <c:pt idx="5">
                  <c:v>13</c:v>
                </c:pt>
                <c:pt idx="6">
                  <c:v>12.7</c:v>
                </c:pt>
                <c:pt idx="7">
                  <c:v>12.3</c:v>
                </c:pt>
                <c:pt idx="8">
                  <c:v>12.1</c:v>
                </c:pt>
                <c:pt idx="9">
                  <c:v>12.2</c:v>
                </c:pt>
                <c:pt idx="10">
                  <c:v>12.2</c:v>
                </c:pt>
                <c:pt idx="11">
                  <c:v>11.8</c:v>
                </c:pt>
                <c:pt idx="12">
                  <c:v>12</c:v>
                </c:pt>
                <c:pt idx="13">
                  <c:v>12.3</c:v>
                </c:pt>
                <c:pt idx="14">
                  <c:v>12.4</c:v>
                </c:pt>
                <c:pt idx="15">
                  <c:v>12.3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FASUDIL HYDROCHLOR S-N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0.1</c:v>
                </c:pt>
                <c:pt idx="1">
                  <c:v>0.4</c:v>
                </c:pt>
                <c:pt idx="2">
                  <c:v>0.8</c:v>
                </c:pt>
                <c:pt idx="3">
                  <c:v>1</c:v>
                </c:pt>
                <c:pt idx="4">
                  <c:v>1.5</c:v>
                </c:pt>
                <c:pt idx="5">
                  <c:v>1.7</c:v>
                </c:pt>
                <c:pt idx="6">
                  <c:v>1.8</c:v>
                </c:pt>
                <c:pt idx="7">
                  <c:v>2.1</c:v>
                </c:pt>
                <c:pt idx="8">
                  <c:v>2.2000000000000002</c:v>
                </c:pt>
                <c:pt idx="9">
                  <c:v>2.6</c:v>
                </c:pt>
                <c:pt idx="10">
                  <c:v>2.9</c:v>
                </c:pt>
                <c:pt idx="11">
                  <c:v>3.5</c:v>
                </c:pt>
                <c:pt idx="12">
                  <c:v>4.0999999999999996</c:v>
                </c:pt>
                <c:pt idx="13">
                  <c:v>4.2</c:v>
                </c:pt>
                <c:pt idx="14">
                  <c:v>4.5</c:v>
                </c:pt>
                <c:pt idx="15">
                  <c:v>4.4000000000000004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LANG LAI           HWQ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0E87B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0.1</c:v>
                </c:pt>
                <c:pt idx="8">
                  <c:v>0.2</c:v>
                </c:pt>
                <c:pt idx="9">
                  <c:v>0.5</c:v>
                </c:pt>
                <c:pt idx="10">
                  <c:v>0.7</c:v>
                </c:pt>
                <c:pt idx="11">
                  <c:v>0.8</c:v>
                </c:pt>
                <c:pt idx="12">
                  <c:v>1.3</c:v>
                </c:pt>
                <c:pt idx="13">
                  <c:v>2.2999999999999998</c:v>
                </c:pt>
                <c:pt idx="14">
                  <c:v>3.5</c:v>
                </c:pt>
                <c:pt idx="15">
                  <c:v>4.9000000000000004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FASUDIL HYDROCHLOR SL7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0.1</c:v>
                </c:pt>
                <c:pt idx="9">
                  <c:v>0.3</c:v>
                </c:pt>
                <c:pt idx="10">
                  <c:v>0.6</c:v>
                </c:pt>
                <c:pt idx="11">
                  <c:v>0.9</c:v>
                </c:pt>
                <c:pt idx="12">
                  <c:v>1.1000000000000001</c:v>
                </c:pt>
                <c:pt idx="13">
                  <c:v>2</c:v>
                </c:pt>
                <c:pt idx="14">
                  <c:v>2.5</c:v>
                </c:pt>
                <c:pt idx="15">
                  <c:v>3.4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ERIL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8154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1</c:v>
                </c:pt>
                <c:pt idx="1">
                  <c:v>0.8</c:v>
                </c:pt>
                <c:pt idx="2">
                  <c:v>0.7</c:v>
                </c:pt>
                <c:pt idx="3">
                  <c:v>0.6</c:v>
                </c:pt>
                <c:pt idx="4">
                  <c:v>0.5</c:v>
                </c:pt>
                <c:pt idx="5">
                  <c:v>0.5</c:v>
                </c:pt>
                <c:pt idx="6">
                  <c:v>0.4</c:v>
                </c:pt>
                <c:pt idx="7">
                  <c:v>0.4</c:v>
                </c:pt>
                <c:pt idx="8">
                  <c:v>0.4</c:v>
                </c:pt>
                <c:pt idx="9">
                  <c:v>0.5</c:v>
                </c:pt>
                <c:pt idx="10">
                  <c:v>0.5</c:v>
                </c:pt>
                <c:pt idx="11">
                  <c:v>0.6</c:v>
                </c:pt>
                <c:pt idx="12">
                  <c:v>0.6</c:v>
                </c:pt>
                <c:pt idx="13">
                  <c:v>0.5</c:v>
                </c:pt>
                <c:pt idx="14">
                  <c:v>0.5</c:v>
                </c:pt>
                <c:pt idx="15">
                  <c:v>0.4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FASUDIL HYDROCHLOR H.U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0.1</c:v>
                </c:pt>
                <c:pt idx="12">
                  <c:v>0.2</c:v>
                </c:pt>
                <c:pt idx="13">
                  <c:v>0.3</c:v>
                </c:pt>
                <c:pt idx="14">
                  <c:v>0.5</c:v>
                </c:pt>
                <c:pt idx="15">
                  <c:v>0.5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FASUDIL HYDROCHLOR JSS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0.1</c:v>
                </c:pt>
                <c:pt idx="12">
                  <c:v>0.2</c:v>
                </c:pt>
                <c:pt idx="13">
                  <c:v>0.3</c:v>
                </c:pt>
                <c:pt idx="14">
                  <c:v>0.4</c:v>
                </c:pt>
                <c:pt idx="15">
                  <c:v>0.5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FASUDIL HYDROCHLOR H3Y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0.1</c:v>
                </c:pt>
                <c:pt idx="7">
                  <c:v>0.1</c:v>
                </c:pt>
                <c:pt idx="8">
                  <c:v>0.2</c:v>
                </c:pt>
                <c:pt idx="9">
                  <c:v>0.3</c:v>
                </c:pt>
                <c:pt idx="10">
                  <c:v>0.2</c:v>
                </c:pt>
                <c:pt idx="11">
                  <c:v>0.2</c:v>
                </c:pt>
                <c:pt idx="12">
                  <c:v>0.2</c:v>
                </c:pt>
                <c:pt idx="13">
                  <c:v>0.3</c:v>
                </c:pt>
                <c:pt idx="14">
                  <c:v>0.3</c:v>
                </c:pt>
                <c:pt idx="15">
                  <c:v>0.4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3626112"/>
        <c:axId val="113632000"/>
      </c:lineChart>
      <c:catAx>
        <c:axId val="113626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3632000"/>
        <c:crosses val="autoZero"/>
        <c:auto val="1"/>
        <c:lblAlgn val="ctr"/>
        <c:lblOffset val="100"/>
        <c:noMultiLvlLbl val="0"/>
      </c:catAx>
      <c:valAx>
        <c:axId val="113632000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3626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6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ERL Relevant Market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2.6</c:v>
              </c:pt>
            </c:numLit>
          </c:val>
        </c:ser>
        <c:ser>
          <c:idx val="1"/>
          <c:order val="1"/>
          <c:tx>
            <c:v>CHUAN WEI          THG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-13.4</c:v>
              </c:pt>
            </c:numLit>
          </c:val>
        </c:ser>
        <c:ser>
          <c:idx val="2"/>
          <c:order val="2"/>
          <c:tx>
            <c:v>FASUDIL            SXP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-4.5999999999999996</c:v>
              </c:pt>
            </c:numLit>
          </c:val>
        </c:ser>
        <c:ser>
          <c:idx val="3"/>
          <c:order val="3"/>
          <c:tx>
            <c:v>Nimodipine Generics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</c:v>
              </c:pt>
            </c:numLit>
          </c:val>
        </c:ser>
        <c:ser>
          <c:idx val="4"/>
          <c:order val="4"/>
          <c:tx>
            <c:v>FASUDIL HYDROCHLOR S-N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30.8</c:v>
              </c:pt>
            </c:numLit>
          </c:val>
        </c:ser>
        <c:ser>
          <c:idx val="5"/>
          <c:order val="5"/>
          <c:tx>
            <c:v>LANG LAI           HWQ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528.29999999999995</c:v>
              </c:pt>
            </c:numLit>
          </c:val>
        </c:ser>
        <c:ser>
          <c:idx val="6"/>
          <c:order val="6"/>
          <c:tx>
            <c:v>FASUDIL HYDROCHLOR SL7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314</c:v>
              </c:pt>
            </c:numLit>
          </c:val>
        </c:ser>
        <c:ser>
          <c:idx val="7"/>
          <c:order val="7"/>
          <c:tx>
            <c:v>ERIL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-33.6</c:v>
              </c:pt>
            </c:numLit>
          </c:val>
        </c:ser>
        <c:ser>
          <c:idx val="8"/>
          <c:order val="8"/>
          <c:tx>
            <c:v>FASUDIL HYDROCHLOR H.U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526.9</c:v>
              </c:pt>
            </c:numLit>
          </c:val>
        </c:ser>
        <c:ser>
          <c:idx val="9"/>
          <c:order val="9"/>
          <c:tx>
            <c:v>FASUDIL HYDROCHLOR JSS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610.6</c:v>
              </c:pt>
            </c:numLit>
          </c:val>
        </c:ser>
        <c:ser>
          <c:idx val="10"/>
          <c:order val="10"/>
          <c:tx>
            <c:v>FASUDIL HYDROCHLOR H3Y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79.099999999999994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13722496"/>
        <c:axId val="113724032"/>
      </c:barChart>
      <c:catAx>
        <c:axId val="1137224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13724032"/>
        <c:crosses val="autoZero"/>
        <c:auto val="1"/>
        <c:lblAlgn val="ctr"/>
        <c:lblOffset val="100"/>
        <c:noMultiLvlLbl val="0"/>
      </c:catAx>
      <c:valAx>
        <c:axId val="113724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37224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7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CHUAN WEI          THG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52.1</c:v>
                </c:pt>
                <c:pt idx="1">
                  <c:v>51</c:v>
                </c:pt>
                <c:pt idx="2">
                  <c:v>53</c:v>
                </c:pt>
                <c:pt idx="3">
                  <c:v>51.2</c:v>
                </c:pt>
                <c:pt idx="4">
                  <c:v>54.8</c:v>
                </c:pt>
                <c:pt idx="5">
                  <c:v>55.5</c:v>
                </c:pt>
                <c:pt idx="6">
                  <c:v>53.7</c:v>
                </c:pt>
                <c:pt idx="7">
                  <c:v>49.9</c:v>
                </c:pt>
                <c:pt idx="8">
                  <c:v>52.4</c:v>
                </c:pt>
                <c:pt idx="9">
                  <c:v>49.3</c:v>
                </c:pt>
                <c:pt idx="10">
                  <c:v>48.9</c:v>
                </c:pt>
                <c:pt idx="11">
                  <c:v>48.8</c:v>
                </c:pt>
                <c:pt idx="12">
                  <c:v>49.1</c:v>
                </c:pt>
                <c:pt idx="13">
                  <c:v>40.9</c:v>
                </c:pt>
                <c:pt idx="14">
                  <c:v>38.9</c:v>
                </c:pt>
                <c:pt idx="15">
                  <c:v>39.1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FASUDIL            SXP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12</c:v>
                </c:pt>
                <c:pt idx="1">
                  <c:v>11</c:v>
                </c:pt>
                <c:pt idx="2">
                  <c:v>10.5</c:v>
                </c:pt>
                <c:pt idx="3">
                  <c:v>10.9</c:v>
                </c:pt>
                <c:pt idx="4">
                  <c:v>12.7</c:v>
                </c:pt>
                <c:pt idx="5">
                  <c:v>13.1</c:v>
                </c:pt>
                <c:pt idx="6">
                  <c:v>11.3</c:v>
                </c:pt>
                <c:pt idx="7">
                  <c:v>14.1</c:v>
                </c:pt>
                <c:pt idx="8">
                  <c:v>15.6</c:v>
                </c:pt>
                <c:pt idx="9">
                  <c:v>14.9</c:v>
                </c:pt>
                <c:pt idx="10">
                  <c:v>13.9</c:v>
                </c:pt>
                <c:pt idx="11">
                  <c:v>13.3</c:v>
                </c:pt>
                <c:pt idx="12">
                  <c:v>13.5</c:v>
                </c:pt>
                <c:pt idx="13">
                  <c:v>13.1</c:v>
                </c:pt>
                <c:pt idx="14">
                  <c:v>13.9</c:v>
                </c:pt>
                <c:pt idx="15">
                  <c:v>13.2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Nimodipine Generics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12.8</c:v>
                </c:pt>
                <c:pt idx="1">
                  <c:v>13.1</c:v>
                </c:pt>
                <c:pt idx="2">
                  <c:v>14.3</c:v>
                </c:pt>
                <c:pt idx="3">
                  <c:v>15.4</c:v>
                </c:pt>
                <c:pt idx="4">
                  <c:v>11.6</c:v>
                </c:pt>
                <c:pt idx="5">
                  <c:v>11.1</c:v>
                </c:pt>
                <c:pt idx="6">
                  <c:v>13.1</c:v>
                </c:pt>
                <c:pt idx="7">
                  <c:v>13.4</c:v>
                </c:pt>
                <c:pt idx="8">
                  <c:v>10.7</c:v>
                </c:pt>
                <c:pt idx="9">
                  <c:v>11.6</c:v>
                </c:pt>
                <c:pt idx="10">
                  <c:v>13.2</c:v>
                </c:pt>
                <c:pt idx="11">
                  <c:v>11.9</c:v>
                </c:pt>
                <c:pt idx="12">
                  <c:v>11.4</c:v>
                </c:pt>
                <c:pt idx="13">
                  <c:v>12.6</c:v>
                </c:pt>
                <c:pt idx="14">
                  <c:v>13.6</c:v>
                </c:pt>
                <c:pt idx="15">
                  <c:v>11.9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LANG LAI           HWQ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0E87B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0.2</c:v>
                </c:pt>
                <c:pt idx="8">
                  <c:v>0.7</c:v>
                </c:pt>
                <c:pt idx="9">
                  <c:v>1.1000000000000001</c:v>
                </c:pt>
                <c:pt idx="10">
                  <c:v>0.8</c:v>
                </c:pt>
                <c:pt idx="11">
                  <c:v>0.5</c:v>
                </c:pt>
                <c:pt idx="12">
                  <c:v>2.8</c:v>
                </c:pt>
                <c:pt idx="13">
                  <c:v>5.2</c:v>
                </c:pt>
                <c:pt idx="14">
                  <c:v>5.5</c:v>
                </c:pt>
                <c:pt idx="15">
                  <c:v>6.2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FASUDIL HYDROCHLOR S-N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0.2</c:v>
                </c:pt>
                <c:pt idx="1">
                  <c:v>1.3</c:v>
                </c:pt>
                <c:pt idx="2">
                  <c:v>1.5</c:v>
                </c:pt>
                <c:pt idx="3">
                  <c:v>1.2</c:v>
                </c:pt>
                <c:pt idx="4">
                  <c:v>1.8</c:v>
                </c:pt>
                <c:pt idx="5">
                  <c:v>2.2999999999999998</c:v>
                </c:pt>
                <c:pt idx="6">
                  <c:v>1.7</c:v>
                </c:pt>
                <c:pt idx="7">
                  <c:v>2.4</c:v>
                </c:pt>
                <c:pt idx="8">
                  <c:v>2.4</c:v>
                </c:pt>
                <c:pt idx="9">
                  <c:v>3.5</c:v>
                </c:pt>
                <c:pt idx="10">
                  <c:v>3.2</c:v>
                </c:pt>
                <c:pt idx="11">
                  <c:v>4.8</c:v>
                </c:pt>
                <c:pt idx="12">
                  <c:v>4.7</c:v>
                </c:pt>
                <c:pt idx="13">
                  <c:v>4.0999999999999996</c:v>
                </c:pt>
                <c:pt idx="14">
                  <c:v>4.3</c:v>
                </c:pt>
                <c:pt idx="15">
                  <c:v>4.5999999999999996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FASUDIL HYDROCHLOR SL7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4C85C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0.1</c:v>
                </c:pt>
                <c:pt idx="8">
                  <c:v>0.3</c:v>
                </c:pt>
                <c:pt idx="9">
                  <c:v>0.7</c:v>
                </c:pt>
                <c:pt idx="10">
                  <c:v>1.3</c:v>
                </c:pt>
                <c:pt idx="11">
                  <c:v>1</c:v>
                </c:pt>
                <c:pt idx="12">
                  <c:v>1.3</c:v>
                </c:pt>
                <c:pt idx="13">
                  <c:v>4.3</c:v>
                </c:pt>
                <c:pt idx="14">
                  <c:v>3.5</c:v>
                </c:pt>
                <c:pt idx="15">
                  <c:v>4.7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FASUDIL HYDROCHLOR H.U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0.1</c:v>
                </c:pt>
                <c:pt idx="11">
                  <c:v>0.2</c:v>
                </c:pt>
                <c:pt idx="12">
                  <c:v>0.4</c:v>
                </c:pt>
                <c:pt idx="13">
                  <c:v>0.7</c:v>
                </c:pt>
                <c:pt idx="14">
                  <c:v>0.6</c:v>
                </c:pt>
                <c:pt idx="15">
                  <c:v>0.5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ERIL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dLbls>
            <c:dLbl>
              <c:idx val="15"/>
              <c:layout>
                <c:manualLayout>
                  <c:x val="-2.7529485946402334E-2"/>
                  <c:y val="-5.0291497570740931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8154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0.5</c:v>
                </c:pt>
                <c:pt idx="1">
                  <c:v>0.8</c:v>
                </c:pt>
                <c:pt idx="2">
                  <c:v>0.6</c:v>
                </c:pt>
                <c:pt idx="3">
                  <c:v>0.5</c:v>
                </c:pt>
                <c:pt idx="4">
                  <c:v>0.3</c:v>
                </c:pt>
                <c:pt idx="5">
                  <c:v>0.4</c:v>
                </c:pt>
                <c:pt idx="6">
                  <c:v>0.4</c:v>
                </c:pt>
                <c:pt idx="7">
                  <c:v>0.4</c:v>
                </c:pt>
                <c:pt idx="8">
                  <c:v>0.5</c:v>
                </c:pt>
                <c:pt idx="9">
                  <c:v>0.6</c:v>
                </c:pt>
                <c:pt idx="10">
                  <c:v>0.6</c:v>
                </c:pt>
                <c:pt idx="11">
                  <c:v>0.8</c:v>
                </c:pt>
                <c:pt idx="12">
                  <c:v>0.3</c:v>
                </c:pt>
                <c:pt idx="13">
                  <c:v>0.4</c:v>
                </c:pt>
                <c:pt idx="14">
                  <c:v>0.5</c:v>
                </c:pt>
                <c:pt idx="15">
                  <c:v>0.4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FASUDIL HYDROCHLOR JSS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0.1</c:v>
                </c:pt>
                <c:pt idx="11">
                  <c:v>0.2</c:v>
                </c:pt>
                <c:pt idx="12">
                  <c:v>0.3</c:v>
                </c:pt>
                <c:pt idx="13">
                  <c:v>0.6</c:v>
                </c:pt>
                <c:pt idx="14">
                  <c:v>0.5</c:v>
                </c:pt>
                <c:pt idx="15">
                  <c:v>0.5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FASUDIL HYDROCHLOR H3Y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0.4</c:v>
                </c:pt>
                <c:pt idx="7">
                  <c:v>0.2</c:v>
                </c:pt>
                <c:pt idx="8">
                  <c:v>0.3</c:v>
                </c:pt>
                <c:pt idx="9">
                  <c:v>0.3</c:v>
                </c:pt>
                <c:pt idx="10">
                  <c:v>0.1</c:v>
                </c:pt>
                <c:pt idx="11">
                  <c:v>0.2</c:v>
                </c:pt>
                <c:pt idx="12">
                  <c:v>0.2</c:v>
                </c:pt>
                <c:pt idx="13">
                  <c:v>0.5</c:v>
                </c:pt>
                <c:pt idx="14">
                  <c:v>0.5</c:v>
                </c:pt>
                <c:pt idx="15">
                  <c:v>0.5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4063232"/>
        <c:axId val="114064768"/>
      </c:lineChart>
      <c:catAx>
        <c:axId val="114063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4064768"/>
        <c:crosses val="autoZero"/>
        <c:auto val="1"/>
        <c:lblAlgn val="ctr"/>
        <c:lblOffset val="100"/>
        <c:noMultiLvlLbl val="0"/>
      </c:catAx>
      <c:valAx>
        <c:axId val="114064768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4063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7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ERL Relevant Market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4.8</c:v>
              </c:pt>
            </c:numLit>
          </c:val>
        </c:ser>
        <c:ser>
          <c:idx val="1"/>
          <c:order val="1"/>
          <c:tx>
            <c:v>CHUAN WEI          THG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-16.100000000000001</c:v>
              </c:pt>
            </c:numLit>
          </c:val>
        </c:ser>
        <c:ser>
          <c:idx val="2"/>
          <c:order val="2"/>
          <c:tx>
            <c:v>FASUDIL            SXP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3.7</c:v>
              </c:pt>
            </c:numLit>
          </c:val>
        </c:ser>
        <c:ser>
          <c:idx val="3"/>
          <c:order val="3"/>
          <c:tx>
            <c:v>Nimodipine Generics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4.7</c:v>
              </c:pt>
            </c:numLit>
          </c:val>
        </c:ser>
        <c:ser>
          <c:idx val="4"/>
          <c:order val="4"/>
          <c:tx>
            <c:v>LANG LAI           HWQ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1219.5999999999999</c:v>
              </c:pt>
            </c:numLit>
          </c:val>
        </c:ser>
        <c:ser>
          <c:idx val="5"/>
          <c:order val="5"/>
          <c:tx>
            <c:v>FASUDIL HYDROCHLOR S-N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-0.6</c:v>
              </c:pt>
            </c:numLit>
          </c:val>
        </c:ser>
        <c:ser>
          <c:idx val="6"/>
          <c:order val="6"/>
          <c:tx>
            <c:v>FASUDIL HYDROCHLOR SL7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376.1</c:v>
              </c:pt>
            </c:numLit>
          </c:val>
        </c:ser>
        <c:ser>
          <c:idx val="7"/>
          <c:order val="7"/>
          <c:tx>
            <c:v>FASUDIL HYDROCHLOR H.U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143.6</c:v>
              </c:pt>
            </c:numLit>
          </c:val>
        </c:ser>
        <c:ser>
          <c:idx val="8"/>
          <c:order val="8"/>
          <c:tx>
            <c:v>ERIL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-43</c:v>
              </c:pt>
            </c:numLit>
          </c:val>
        </c:ser>
        <c:ser>
          <c:idx val="9"/>
          <c:order val="9"/>
          <c:tx>
            <c:v>FASUDIL HYDROCHLOR JSS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145.19999999999999</c:v>
              </c:pt>
            </c:numLit>
          </c:val>
        </c:ser>
        <c:ser>
          <c:idx val="10"/>
          <c:order val="10"/>
          <c:tx>
            <c:v>FASUDIL HYDROCHLOR H3Y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195.9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14118656"/>
        <c:axId val="114120192"/>
      </c:barChart>
      <c:catAx>
        <c:axId val="1141186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14120192"/>
        <c:crosses val="autoZero"/>
        <c:auto val="1"/>
        <c:lblAlgn val="ctr"/>
        <c:lblOffset val="100"/>
        <c:noMultiLvlLbl val="0"/>
      </c:catAx>
      <c:valAx>
        <c:axId val="114120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41186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8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CHUAN WEI          THG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53.7</c:v>
                </c:pt>
                <c:pt idx="1">
                  <c:v>52.8</c:v>
                </c:pt>
                <c:pt idx="2">
                  <c:v>52.3</c:v>
                </c:pt>
                <c:pt idx="3">
                  <c:v>51.4</c:v>
                </c:pt>
                <c:pt idx="4">
                  <c:v>51.9</c:v>
                </c:pt>
                <c:pt idx="5">
                  <c:v>53</c:v>
                </c:pt>
                <c:pt idx="6">
                  <c:v>53.2</c:v>
                </c:pt>
                <c:pt idx="7">
                  <c:v>52.9</c:v>
                </c:pt>
                <c:pt idx="8">
                  <c:v>52.4</c:v>
                </c:pt>
                <c:pt idx="9">
                  <c:v>50.8</c:v>
                </c:pt>
                <c:pt idx="10">
                  <c:v>49.6</c:v>
                </c:pt>
                <c:pt idx="11">
                  <c:v>49.4</c:v>
                </c:pt>
                <c:pt idx="12">
                  <c:v>48.3</c:v>
                </c:pt>
                <c:pt idx="13">
                  <c:v>46.1</c:v>
                </c:pt>
                <c:pt idx="14">
                  <c:v>43.7</c:v>
                </c:pt>
                <c:pt idx="15">
                  <c:v>41.3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Nimodipine Generics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23.5</c:v>
                </c:pt>
                <c:pt idx="1">
                  <c:v>23.7</c:v>
                </c:pt>
                <c:pt idx="2">
                  <c:v>24.2</c:v>
                </c:pt>
                <c:pt idx="3">
                  <c:v>24.9</c:v>
                </c:pt>
                <c:pt idx="4">
                  <c:v>24.4</c:v>
                </c:pt>
                <c:pt idx="5">
                  <c:v>23.3</c:v>
                </c:pt>
                <c:pt idx="6">
                  <c:v>22.8</c:v>
                </c:pt>
                <c:pt idx="7">
                  <c:v>22</c:v>
                </c:pt>
                <c:pt idx="8">
                  <c:v>21.4</c:v>
                </c:pt>
                <c:pt idx="9">
                  <c:v>21.5</c:v>
                </c:pt>
                <c:pt idx="10">
                  <c:v>21.5</c:v>
                </c:pt>
                <c:pt idx="11">
                  <c:v>20.8</c:v>
                </c:pt>
                <c:pt idx="12">
                  <c:v>21.1</c:v>
                </c:pt>
                <c:pt idx="13">
                  <c:v>21.4</c:v>
                </c:pt>
                <c:pt idx="14">
                  <c:v>21.5</c:v>
                </c:pt>
                <c:pt idx="15">
                  <c:v>21.7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FASUDIL            SXP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9.1</c:v>
                </c:pt>
                <c:pt idx="1">
                  <c:v>10</c:v>
                </c:pt>
                <c:pt idx="2">
                  <c:v>10.3</c:v>
                </c:pt>
                <c:pt idx="3">
                  <c:v>11</c:v>
                </c:pt>
                <c:pt idx="4">
                  <c:v>11.2</c:v>
                </c:pt>
                <c:pt idx="5">
                  <c:v>11.7</c:v>
                </c:pt>
                <c:pt idx="6">
                  <c:v>11.9</c:v>
                </c:pt>
                <c:pt idx="7">
                  <c:v>12.6</c:v>
                </c:pt>
                <c:pt idx="8">
                  <c:v>13.4</c:v>
                </c:pt>
                <c:pt idx="9">
                  <c:v>13.9</c:v>
                </c:pt>
                <c:pt idx="10">
                  <c:v>14.5</c:v>
                </c:pt>
                <c:pt idx="11">
                  <c:v>14.4</c:v>
                </c:pt>
                <c:pt idx="12">
                  <c:v>13.9</c:v>
                </c:pt>
                <c:pt idx="13">
                  <c:v>13.3</c:v>
                </c:pt>
                <c:pt idx="14">
                  <c:v>13.3</c:v>
                </c:pt>
                <c:pt idx="15">
                  <c:v>13.3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FASUDIL HYDROCHLOR S-N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0.1</c:v>
                </c:pt>
                <c:pt idx="1">
                  <c:v>0.4</c:v>
                </c:pt>
                <c:pt idx="2">
                  <c:v>0.8</c:v>
                </c:pt>
                <c:pt idx="3">
                  <c:v>1</c:v>
                </c:pt>
                <c:pt idx="4">
                  <c:v>1.5</c:v>
                </c:pt>
                <c:pt idx="5">
                  <c:v>1.8</c:v>
                </c:pt>
                <c:pt idx="6">
                  <c:v>1.8</c:v>
                </c:pt>
                <c:pt idx="7">
                  <c:v>2.2000000000000002</c:v>
                </c:pt>
                <c:pt idx="8">
                  <c:v>2.2999999999999998</c:v>
                </c:pt>
                <c:pt idx="9">
                  <c:v>2.7</c:v>
                </c:pt>
                <c:pt idx="10">
                  <c:v>3</c:v>
                </c:pt>
                <c:pt idx="11">
                  <c:v>3.6</c:v>
                </c:pt>
                <c:pt idx="12">
                  <c:v>4.3</c:v>
                </c:pt>
                <c:pt idx="13">
                  <c:v>4.5999999999999996</c:v>
                </c:pt>
                <c:pt idx="14">
                  <c:v>5.0999999999999996</c:v>
                </c:pt>
                <c:pt idx="15">
                  <c:v>5.0999999999999996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FASUDIL HYDROCHLOR SL7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4C85C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0.1</c:v>
                </c:pt>
                <c:pt idx="9">
                  <c:v>0.4</c:v>
                </c:pt>
                <c:pt idx="10">
                  <c:v>0.7</c:v>
                </c:pt>
                <c:pt idx="11">
                  <c:v>1</c:v>
                </c:pt>
                <c:pt idx="12">
                  <c:v>1.2</c:v>
                </c:pt>
                <c:pt idx="13">
                  <c:v>2.2000000000000002</c:v>
                </c:pt>
                <c:pt idx="14">
                  <c:v>2.8</c:v>
                </c:pt>
                <c:pt idx="15">
                  <c:v>3.8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LANG LAI           HWQ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0E87B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0.2</c:v>
                </c:pt>
                <c:pt idx="9">
                  <c:v>0.4</c:v>
                </c:pt>
                <c:pt idx="10">
                  <c:v>0.5</c:v>
                </c:pt>
                <c:pt idx="11">
                  <c:v>0.5</c:v>
                </c:pt>
                <c:pt idx="12">
                  <c:v>0.9</c:v>
                </c:pt>
                <c:pt idx="13">
                  <c:v>1.7</c:v>
                </c:pt>
                <c:pt idx="14">
                  <c:v>2.5</c:v>
                </c:pt>
                <c:pt idx="15">
                  <c:v>3.5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FASUDIL HYDROCHLOR H.U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0.1</c:v>
                </c:pt>
                <c:pt idx="12">
                  <c:v>0.3</c:v>
                </c:pt>
                <c:pt idx="13">
                  <c:v>0.5</c:v>
                </c:pt>
                <c:pt idx="14">
                  <c:v>0.7</c:v>
                </c:pt>
                <c:pt idx="15">
                  <c:v>0.8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FASUDIL HYDROCHLOR JSS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0.1</c:v>
                </c:pt>
                <c:pt idx="12">
                  <c:v>0.1</c:v>
                </c:pt>
                <c:pt idx="13">
                  <c:v>0.3</c:v>
                </c:pt>
                <c:pt idx="14">
                  <c:v>0.4</c:v>
                </c:pt>
                <c:pt idx="15">
                  <c:v>0.5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FASUDIL HYDROCHLOR H3Y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0.2</c:v>
                </c:pt>
                <c:pt idx="7">
                  <c:v>0.3</c:v>
                </c:pt>
                <c:pt idx="8">
                  <c:v>0.4</c:v>
                </c:pt>
                <c:pt idx="9">
                  <c:v>0.6</c:v>
                </c:pt>
                <c:pt idx="10">
                  <c:v>0.5</c:v>
                </c:pt>
                <c:pt idx="11">
                  <c:v>0.4</c:v>
                </c:pt>
                <c:pt idx="12">
                  <c:v>0.3</c:v>
                </c:pt>
                <c:pt idx="13">
                  <c:v>0.3</c:v>
                </c:pt>
                <c:pt idx="14">
                  <c:v>0.4</c:v>
                </c:pt>
                <c:pt idx="15">
                  <c:v>0.4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ERIL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dLbls>
            <c:dLbl>
              <c:idx val="15"/>
              <c:layout>
                <c:manualLayout>
                  <c:x val="-3.635849821977219E-2"/>
                  <c:y val="-4.456923286958958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8154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0.6</c:v>
                </c:pt>
                <c:pt idx="1">
                  <c:v>0.5</c:v>
                </c:pt>
                <c:pt idx="2">
                  <c:v>0.4</c:v>
                </c:pt>
                <c:pt idx="3">
                  <c:v>0.4</c:v>
                </c:pt>
                <c:pt idx="4">
                  <c:v>0.3</c:v>
                </c:pt>
                <c:pt idx="5">
                  <c:v>0.3</c:v>
                </c:pt>
                <c:pt idx="6">
                  <c:v>0.3</c:v>
                </c:pt>
                <c:pt idx="7">
                  <c:v>0.2</c:v>
                </c:pt>
                <c:pt idx="8">
                  <c:v>0.3</c:v>
                </c:pt>
                <c:pt idx="9">
                  <c:v>0.3</c:v>
                </c:pt>
                <c:pt idx="10">
                  <c:v>0.3</c:v>
                </c:pt>
                <c:pt idx="11">
                  <c:v>0.4</c:v>
                </c:pt>
                <c:pt idx="12">
                  <c:v>0.3</c:v>
                </c:pt>
                <c:pt idx="13">
                  <c:v>0.3</c:v>
                </c:pt>
                <c:pt idx="14">
                  <c:v>0.3</c:v>
                </c:pt>
                <c:pt idx="15">
                  <c:v>0.2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4762496"/>
        <c:axId val="114764032"/>
      </c:lineChart>
      <c:catAx>
        <c:axId val="114762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4764032"/>
        <c:crosses val="autoZero"/>
        <c:auto val="1"/>
        <c:lblAlgn val="ctr"/>
        <c:lblOffset val="100"/>
        <c:noMultiLvlLbl val="0"/>
      </c:catAx>
      <c:valAx>
        <c:axId val="11476403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47624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9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Horxis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8.1999999999999993</c:v>
              </c:pt>
            </c:numLit>
          </c:val>
        </c:ser>
        <c:ser>
          <c:idx val="1"/>
          <c:order val="1"/>
          <c:tx>
            <c:v>TCM-Patch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4.4000000000000004</c:v>
              </c:pt>
            </c:numLit>
          </c:val>
        </c:ser>
        <c:ser>
          <c:idx val="2"/>
          <c:order val="2"/>
          <c:tx>
            <c:v>M02-Patch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26.7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2757760"/>
        <c:axId val="22759296"/>
      </c:barChart>
      <c:catAx>
        <c:axId val="227577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759296"/>
        <c:crosses val="autoZero"/>
        <c:auto val="1"/>
        <c:lblAlgn val="ctr"/>
        <c:lblOffset val="100"/>
        <c:noMultiLvlLbl val="0"/>
      </c:catAx>
      <c:valAx>
        <c:axId val="22759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7577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ERL Relevant Market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4.8</c:v>
              </c:pt>
            </c:numLit>
          </c:val>
        </c:ser>
        <c:ser>
          <c:idx val="1"/>
          <c:order val="1"/>
          <c:tx>
            <c:v>CHUAN WEI          THG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-12.4</c:v>
              </c:pt>
            </c:numLit>
          </c:val>
        </c:ser>
        <c:ser>
          <c:idx val="2"/>
          <c:order val="2"/>
          <c:tx>
            <c:v>Nimodipine Generics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9.1</c:v>
              </c:pt>
            </c:numLit>
          </c:val>
        </c:ser>
        <c:ser>
          <c:idx val="3"/>
          <c:order val="3"/>
          <c:tx>
            <c:v>FASUDIL            SXP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-3.6</c:v>
              </c:pt>
            </c:numLit>
          </c:val>
        </c:ser>
        <c:ser>
          <c:idx val="4"/>
          <c:order val="4"/>
          <c:tx>
            <c:v>FASUDIL HYDROCHLOR S-N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48</c:v>
              </c:pt>
            </c:numLit>
          </c:val>
        </c:ser>
        <c:ser>
          <c:idx val="5"/>
          <c:order val="5"/>
          <c:tx>
            <c:v>FASUDIL HYDROCHLOR SL7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309</c:v>
              </c:pt>
            </c:numLit>
          </c:val>
        </c:ser>
        <c:ser>
          <c:idx val="6"/>
          <c:order val="6"/>
          <c:tx>
            <c:v>LANG LAI           HWQ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592.4</c:v>
              </c:pt>
            </c:numLit>
          </c:val>
        </c:ser>
        <c:ser>
          <c:idx val="7"/>
          <c:order val="7"/>
          <c:tx>
            <c:v>FASUDIL HYDROCHLOR H.U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456.6</c:v>
              </c:pt>
            </c:numLit>
          </c:val>
        </c:ser>
        <c:ser>
          <c:idx val="8"/>
          <c:order val="8"/>
          <c:tx>
            <c:v>FASUDIL HYDROCHLOR JSS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742.1</c:v>
              </c:pt>
            </c:numLit>
          </c:val>
        </c:ser>
        <c:ser>
          <c:idx val="9"/>
          <c:order val="9"/>
          <c:tx>
            <c:v>FASUDIL HYDROCHLOR H3Y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2.6</c:v>
              </c:pt>
            </c:numLit>
          </c:val>
        </c:ser>
        <c:ser>
          <c:idx val="10"/>
          <c:order val="10"/>
          <c:tx>
            <c:v>ERIL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-33.700000000000003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14956928"/>
        <c:axId val="114975104"/>
      </c:barChart>
      <c:catAx>
        <c:axId val="114956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14975104"/>
        <c:crosses val="autoZero"/>
        <c:auto val="1"/>
        <c:lblAlgn val="ctr"/>
        <c:lblOffset val="100"/>
        <c:noMultiLvlLbl val="0"/>
      </c:catAx>
      <c:valAx>
        <c:axId val="114975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49569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CHUAN WEI          THG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52.8</c:v>
                </c:pt>
                <c:pt idx="1">
                  <c:v>51.4</c:v>
                </c:pt>
                <c:pt idx="2">
                  <c:v>51.8</c:v>
                </c:pt>
                <c:pt idx="3">
                  <c:v>49.9</c:v>
                </c:pt>
                <c:pt idx="4">
                  <c:v>54.4</c:v>
                </c:pt>
                <c:pt idx="5">
                  <c:v>55.6</c:v>
                </c:pt>
                <c:pt idx="6">
                  <c:v>52.7</c:v>
                </c:pt>
                <c:pt idx="7">
                  <c:v>49.1</c:v>
                </c:pt>
                <c:pt idx="8">
                  <c:v>52.3</c:v>
                </c:pt>
                <c:pt idx="9">
                  <c:v>49.2</c:v>
                </c:pt>
                <c:pt idx="10">
                  <c:v>47.7</c:v>
                </c:pt>
                <c:pt idx="11">
                  <c:v>48.5</c:v>
                </c:pt>
                <c:pt idx="12">
                  <c:v>47.7</c:v>
                </c:pt>
                <c:pt idx="13">
                  <c:v>40.6</c:v>
                </c:pt>
                <c:pt idx="14">
                  <c:v>37.9</c:v>
                </c:pt>
                <c:pt idx="15">
                  <c:v>38.5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Nimodipine Generics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22.7</c:v>
                </c:pt>
                <c:pt idx="1">
                  <c:v>23.7</c:v>
                </c:pt>
                <c:pt idx="2">
                  <c:v>25.7</c:v>
                </c:pt>
                <c:pt idx="3">
                  <c:v>27.4</c:v>
                </c:pt>
                <c:pt idx="4">
                  <c:v>21.2</c:v>
                </c:pt>
                <c:pt idx="5">
                  <c:v>19.8</c:v>
                </c:pt>
                <c:pt idx="6">
                  <c:v>23.4</c:v>
                </c:pt>
                <c:pt idx="7">
                  <c:v>23.7</c:v>
                </c:pt>
                <c:pt idx="8">
                  <c:v>18.8</c:v>
                </c:pt>
                <c:pt idx="9">
                  <c:v>20.399999999999999</c:v>
                </c:pt>
                <c:pt idx="10">
                  <c:v>23.3</c:v>
                </c:pt>
                <c:pt idx="11">
                  <c:v>20.7</c:v>
                </c:pt>
                <c:pt idx="12">
                  <c:v>20.100000000000001</c:v>
                </c:pt>
                <c:pt idx="13">
                  <c:v>21.6</c:v>
                </c:pt>
                <c:pt idx="14">
                  <c:v>23.6</c:v>
                </c:pt>
                <c:pt idx="15">
                  <c:v>21.5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FASUDIL            SXP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12.1</c:v>
                </c:pt>
                <c:pt idx="1">
                  <c:v>11.1</c:v>
                </c:pt>
                <c:pt idx="2">
                  <c:v>10.3</c:v>
                </c:pt>
                <c:pt idx="3">
                  <c:v>10.7</c:v>
                </c:pt>
                <c:pt idx="4">
                  <c:v>12.6</c:v>
                </c:pt>
                <c:pt idx="5">
                  <c:v>12.9</c:v>
                </c:pt>
                <c:pt idx="6">
                  <c:v>11.1</c:v>
                </c:pt>
                <c:pt idx="7">
                  <c:v>13.9</c:v>
                </c:pt>
                <c:pt idx="8">
                  <c:v>15.6</c:v>
                </c:pt>
                <c:pt idx="9">
                  <c:v>14.9</c:v>
                </c:pt>
                <c:pt idx="10">
                  <c:v>13.7</c:v>
                </c:pt>
                <c:pt idx="11">
                  <c:v>13.4</c:v>
                </c:pt>
                <c:pt idx="12">
                  <c:v>13.5</c:v>
                </c:pt>
                <c:pt idx="13">
                  <c:v>12.8</c:v>
                </c:pt>
                <c:pt idx="14">
                  <c:v>13.7</c:v>
                </c:pt>
                <c:pt idx="15">
                  <c:v>13.1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FASUDIL HYDROCHLOR S-N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0.2</c:v>
                </c:pt>
                <c:pt idx="1">
                  <c:v>1.3</c:v>
                </c:pt>
                <c:pt idx="2">
                  <c:v>1.5</c:v>
                </c:pt>
                <c:pt idx="3">
                  <c:v>1.1000000000000001</c:v>
                </c:pt>
                <c:pt idx="4">
                  <c:v>1.9</c:v>
                </c:pt>
                <c:pt idx="5">
                  <c:v>2.4</c:v>
                </c:pt>
                <c:pt idx="6">
                  <c:v>1.8</c:v>
                </c:pt>
                <c:pt idx="7">
                  <c:v>2.6</c:v>
                </c:pt>
                <c:pt idx="8">
                  <c:v>2.5</c:v>
                </c:pt>
                <c:pt idx="9">
                  <c:v>3.6</c:v>
                </c:pt>
                <c:pt idx="10">
                  <c:v>3.3</c:v>
                </c:pt>
                <c:pt idx="11">
                  <c:v>5</c:v>
                </c:pt>
                <c:pt idx="12">
                  <c:v>5.4</c:v>
                </c:pt>
                <c:pt idx="13">
                  <c:v>4.8</c:v>
                </c:pt>
                <c:pt idx="14">
                  <c:v>5.0999999999999996</c:v>
                </c:pt>
                <c:pt idx="15">
                  <c:v>5.0999999999999996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FASUDIL HYDROCHLOR SL7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4C85C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0.1</c:v>
                </c:pt>
                <c:pt idx="8">
                  <c:v>0.4</c:v>
                </c:pt>
                <c:pt idx="9">
                  <c:v>0.9</c:v>
                </c:pt>
                <c:pt idx="10">
                  <c:v>1.5</c:v>
                </c:pt>
                <c:pt idx="11">
                  <c:v>1.1000000000000001</c:v>
                </c:pt>
                <c:pt idx="12">
                  <c:v>1.5</c:v>
                </c:pt>
                <c:pt idx="13">
                  <c:v>4.7</c:v>
                </c:pt>
                <c:pt idx="14">
                  <c:v>3.9</c:v>
                </c:pt>
                <c:pt idx="15">
                  <c:v>5.3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LANG LAI           HWQ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0E87B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0.1</c:v>
                </c:pt>
                <c:pt idx="8">
                  <c:v>0.5</c:v>
                </c:pt>
                <c:pt idx="9">
                  <c:v>0.7</c:v>
                </c:pt>
                <c:pt idx="10">
                  <c:v>0.5</c:v>
                </c:pt>
                <c:pt idx="11">
                  <c:v>0.3</c:v>
                </c:pt>
                <c:pt idx="12">
                  <c:v>2</c:v>
                </c:pt>
                <c:pt idx="13">
                  <c:v>3.7</c:v>
                </c:pt>
                <c:pt idx="14">
                  <c:v>3.9</c:v>
                </c:pt>
                <c:pt idx="15">
                  <c:v>4.4000000000000004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FASUDIL HYDROCHLOR H.U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0.1</c:v>
                </c:pt>
                <c:pt idx="11">
                  <c:v>0.4</c:v>
                </c:pt>
                <c:pt idx="12">
                  <c:v>0.6</c:v>
                </c:pt>
                <c:pt idx="13">
                  <c:v>0.8</c:v>
                </c:pt>
                <c:pt idx="14">
                  <c:v>0.8</c:v>
                </c:pt>
                <c:pt idx="15">
                  <c:v>0.8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FASUDIL HYDROCHLOR JSS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0.1</c:v>
                </c:pt>
                <c:pt idx="11">
                  <c:v>0.2</c:v>
                </c:pt>
                <c:pt idx="12">
                  <c:v>0.3</c:v>
                </c:pt>
                <c:pt idx="13">
                  <c:v>0.7</c:v>
                </c:pt>
                <c:pt idx="14">
                  <c:v>0.6</c:v>
                </c:pt>
                <c:pt idx="15">
                  <c:v>0.5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FASUDIL HYDROCHLOR H3Y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0.8</c:v>
                </c:pt>
                <c:pt idx="7">
                  <c:v>0.3</c:v>
                </c:pt>
                <c:pt idx="8">
                  <c:v>0.6</c:v>
                </c:pt>
                <c:pt idx="9">
                  <c:v>0.6</c:v>
                </c:pt>
                <c:pt idx="10">
                  <c:v>0.3</c:v>
                </c:pt>
                <c:pt idx="11">
                  <c:v>0.2</c:v>
                </c:pt>
                <c:pt idx="12">
                  <c:v>0.3</c:v>
                </c:pt>
                <c:pt idx="13">
                  <c:v>0.5</c:v>
                </c:pt>
                <c:pt idx="14">
                  <c:v>0.5</c:v>
                </c:pt>
                <c:pt idx="15">
                  <c:v>0.4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ERIL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dLbls>
            <c:dLbl>
              <c:idx val="15"/>
              <c:layout>
                <c:manualLayout>
                  <c:x val="-3.1943992083087264E-2"/>
                  <c:y val="-4.456923286958958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</c:dLbl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8154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0.3</c:v>
                </c:pt>
                <c:pt idx="1">
                  <c:v>0.5</c:v>
                </c:pt>
                <c:pt idx="2">
                  <c:v>0.3</c:v>
                </c:pt>
                <c:pt idx="3">
                  <c:v>0.3</c:v>
                </c:pt>
                <c:pt idx="4">
                  <c:v>0.2</c:v>
                </c:pt>
                <c:pt idx="5">
                  <c:v>0.3</c:v>
                </c:pt>
                <c:pt idx="6">
                  <c:v>0.2</c:v>
                </c:pt>
                <c:pt idx="7">
                  <c:v>0.2</c:v>
                </c:pt>
                <c:pt idx="8">
                  <c:v>0.3</c:v>
                </c:pt>
                <c:pt idx="9">
                  <c:v>0.3</c:v>
                </c:pt>
                <c:pt idx="10">
                  <c:v>0.3</c:v>
                </c:pt>
                <c:pt idx="11">
                  <c:v>0.5</c:v>
                </c:pt>
                <c:pt idx="12">
                  <c:v>0.2</c:v>
                </c:pt>
                <c:pt idx="13">
                  <c:v>0.2</c:v>
                </c:pt>
                <c:pt idx="14">
                  <c:v>0.3</c:v>
                </c:pt>
                <c:pt idx="15">
                  <c:v>0.2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5453312"/>
        <c:axId val="115475584"/>
      </c:lineChart>
      <c:catAx>
        <c:axId val="1154533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5475584"/>
        <c:crosses val="autoZero"/>
        <c:auto val="1"/>
        <c:lblAlgn val="ctr"/>
        <c:lblOffset val="100"/>
        <c:noMultiLvlLbl val="0"/>
      </c:catAx>
      <c:valAx>
        <c:axId val="115475584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54533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9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ERL Relevant Market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</c:v>
              </c:pt>
            </c:numLit>
          </c:val>
        </c:ser>
        <c:ser>
          <c:idx val="1"/>
          <c:order val="1"/>
          <c:tx>
            <c:v>CHUAN WEI          THG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-15.9</c:v>
              </c:pt>
            </c:numLit>
          </c:val>
        </c:ser>
        <c:ser>
          <c:idx val="2"/>
          <c:order val="2"/>
          <c:tx>
            <c:v>Nimodipine Generics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9.6999999999999993</c:v>
              </c:pt>
            </c:numLit>
          </c:val>
        </c:ser>
        <c:ser>
          <c:idx val="3"/>
          <c:order val="3"/>
          <c:tx>
            <c:v>FASUDIL            SXP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3.6</c:v>
              </c:pt>
            </c:numLit>
          </c:val>
        </c:ser>
        <c:ser>
          <c:idx val="4"/>
          <c:order val="4"/>
          <c:tx>
            <c:v>FASUDIL HYDROCHLOR S-N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7.1</c:v>
              </c:pt>
            </c:numLit>
          </c:val>
        </c:ser>
        <c:ser>
          <c:idx val="5"/>
          <c:order val="5"/>
          <c:tx>
            <c:v>FASUDIL HYDROCHLOR SL7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405.6</c:v>
              </c:pt>
            </c:numLit>
          </c:val>
        </c:ser>
        <c:ser>
          <c:idx val="6"/>
          <c:order val="6"/>
          <c:tx>
            <c:v>LANG LAI           HWQ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1305.9000000000001</c:v>
              </c:pt>
            </c:numLit>
          </c:val>
        </c:ser>
        <c:ser>
          <c:idx val="7"/>
          <c:order val="7"/>
          <c:tx>
            <c:v>FASUDIL HYDROCHLOR H.U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105.7</c:v>
              </c:pt>
            </c:numLit>
          </c:val>
        </c:ser>
        <c:ser>
          <c:idx val="8"/>
          <c:order val="8"/>
          <c:tx>
            <c:v>FASUDIL HYDROCHLOR JSS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181.2</c:v>
              </c:pt>
            </c:numLit>
          </c:val>
        </c:ser>
        <c:ser>
          <c:idx val="9"/>
          <c:order val="9"/>
          <c:tx>
            <c:v>FASUDIL HYDROCHLOR H3Y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131.19999999999999</c:v>
              </c:pt>
            </c:numLit>
          </c:val>
        </c:ser>
        <c:ser>
          <c:idx val="10"/>
          <c:order val="10"/>
          <c:tx>
            <c:v>ERIL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-43.1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15582464"/>
        <c:axId val="115584000"/>
      </c:barChart>
      <c:catAx>
        <c:axId val="115582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15584000"/>
        <c:crosses val="autoZero"/>
        <c:auto val="1"/>
        <c:lblAlgn val="ctr"/>
        <c:lblOffset val="100"/>
        <c:noMultiLvlLbl val="0"/>
      </c:catAx>
      <c:valAx>
        <c:axId val="115584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55824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3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3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0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1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4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4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SNMC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7808.7766000000001</c:v>
                </c:pt>
                <c:pt idx="1">
                  <c:v>8255.2353000000003</c:v>
                </c:pt>
                <c:pt idx="2">
                  <c:v>8648.8004999999994</c:v>
                </c:pt>
                <c:pt idx="3">
                  <c:v>8857.4539999999997</c:v>
                </c:pt>
                <c:pt idx="4">
                  <c:v>9192.0190999999995</c:v>
                </c:pt>
                <c:pt idx="5">
                  <c:v>9559.5112000000008</c:v>
                </c:pt>
                <c:pt idx="6">
                  <c:v>9809.9897000000001</c:v>
                </c:pt>
                <c:pt idx="7">
                  <c:v>10028.412200000001</c:v>
                </c:pt>
                <c:pt idx="8">
                  <c:v>10221.851000000001</c:v>
                </c:pt>
                <c:pt idx="9">
                  <c:v>10442.671700000001</c:v>
                </c:pt>
                <c:pt idx="10">
                  <c:v>10698.0334</c:v>
                </c:pt>
                <c:pt idx="11">
                  <c:v>10879.0234</c:v>
                </c:pt>
                <c:pt idx="12">
                  <c:v>11039.474</c:v>
                </c:pt>
                <c:pt idx="13">
                  <c:v>11206.8411</c:v>
                </c:pt>
                <c:pt idx="14">
                  <c:v>11266.0234</c:v>
                </c:pt>
                <c:pt idx="15">
                  <c:v>11432.9573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Glycyrrhizic Acid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3017.7388000000001</c:v>
                </c:pt>
                <c:pt idx="1">
                  <c:v>3217.6214</c:v>
                </c:pt>
                <c:pt idx="2">
                  <c:v>3405.9459999999999</c:v>
                </c:pt>
                <c:pt idx="3">
                  <c:v>3497.8036000000002</c:v>
                </c:pt>
                <c:pt idx="4">
                  <c:v>3640.4115999999999</c:v>
                </c:pt>
                <c:pt idx="5">
                  <c:v>3793.2667999999999</c:v>
                </c:pt>
                <c:pt idx="6">
                  <c:v>3844.2750999999998</c:v>
                </c:pt>
                <c:pt idx="7">
                  <c:v>3931.8656000000001</c:v>
                </c:pt>
                <c:pt idx="8">
                  <c:v>3995.4850999999999</c:v>
                </c:pt>
                <c:pt idx="9">
                  <c:v>4083.2912999999999</c:v>
                </c:pt>
                <c:pt idx="10">
                  <c:v>4223.8963000000003</c:v>
                </c:pt>
                <c:pt idx="11">
                  <c:v>4323.5475999999999</c:v>
                </c:pt>
                <c:pt idx="12">
                  <c:v>4445.6175000000003</c:v>
                </c:pt>
                <c:pt idx="13">
                  <c:v>4546.3705</c:v>
                </c:pt>
                <c:pt idx="14">
                  <c:v>4607.9049999999997</c:v>
                </c:pt>
                <c:pt idx="15">
                  <c:v>4690.8792999999996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GLUTATHIONE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1917.393</c:v>
                </c:pt>
                <c:pt idx="1">
                  <c:v>2032.1789000000001</c:v>
                </c:pt>
                <c:pt idx="2">
                  <c:v>2131.8937000000001</c:v>
                </c:pt>
                <c:pt idx="3">
                  <c:v>2184.0016000000001</c:v>
                </c:pt>
                <c:pt idx="4">
                  <c:v>2262.3823000000002</c:v>
                </c:pt>
                <c:pt idx="5">
                  <c:v>2352.415</c:v>
                </c:pt>
                <c:pt idx="6">
                  <c:v>2419.7538</c:v>
                </c:pt>
                <c:pt idx="7">
                  <c:v>2476.7435</c:v>
                </c:pt>
                <c:pt idx="8">
                  <c:v>2539.6441</c:v>
                </c:pt>
                <c:pt idx="9">
                  <c:v>2593.9216999999999</c:v>
                </c:pt>
                <c:pt idx="10">
                  <c:v>2642.7799</c:v>
                </c:pt>
                <c:pt idx="11">
                  <c:v>2664.9027000000001</c:v>
                </c:pt>
                <c:pt idx="12">
                  <c:v>2667.6457</c:v>
                </c:pt>
                <c:pt idx="13">
                  <c:v>2699.5888</c:v>
                </c:pt>
                <c:pt idx="14">
                  <c:v>2704.4744000000001</c:v>
                </c:pt>
                <c:pt idx="15">
                  <c:v>2741.1291000000001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S_04!$K$3:$K$4</c:f>
              <c:strCache>
                <c:ptCount val="1"/>
                <c:pt idx="0">
                  <c:v>(POLYENEPHOSPHATIDYL)CHOLINE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S_04!$K$5:$K$20</c:f>
              <c:numCache>
                <c:formatCode>#,##0.00</c:formatCode>
                <c:ptCount val="16"/>
                <c:pt idx="0">
                  <c:v>1084.9744000000001</c:v>
                </c:pt>
                <c:pt idx="1">
                  <c:v>1125.4813999999999</c:v>
                </c:pt>
                <c:pt idx="2">
                  <c:v>1152.0404000000001</c:v>
                </c:pt>
                <c:pt idx="3">
                  <c:v>1183.0936999999999</c:v>
                </c:pt>
                <c:pt idx="4">
                  <c:v>1218.3501000000001</c:v>
                </c:pt>
                <c:pt idx="5">
                  <c:v>1255.4345000000001</c:v>
                </c:pt>
                <c:pt idx="6">
                  <c:v>1275.827</c:v>
                </c:pt>
                <c:pt idx="7">
                  <c:v>1281.7617</c:v>
                </c:pt>
                <c:pt idx="8">
                  <c:v>1282.1206</c:v>
                </c:pt>
                <c:pt idx="9">
                  <c:v>1287.7719</c:v>
                </c:pt>
                <c:pt idx="10">
                  <c:v>1309.2019</c:v>
                </c:pt>
                <c:pt idx="11">
                  <c:v>1322.4653000000001</c:v>
                </c:pt>
                <c:pt idx="12">
                  <c:v>1326.9954</c:v>
                </c:pt>
                <c:pt idx="13">
                  <c:v>1318.8441</c:v>
                </c:pt>
                <c:pt idx="14">
                  <c:v>1294.7761</c:v>
                </c:pt>
                <c:pt idx="15">
                  <c:v>1291.2442000000001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S_04!$L$3:$L$4</c:f>
              <c:strCache>
                <c:ptCount val="1"/>
                <c:pt idx="0">
                  <c:v>ADEMETIONINE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S_04!$L$5:$L$20</c:f>
              <c:numCache>
                <c:formatCode>#,##0.00</c:formatCode>
                <c:ptCount val="16"/>
                <c:pt idx="0">
                  <c:v>353.9649</c:v>
                </c:pt>
                <c:pt idx="1">
                  <c:v>377.96280000000002</c:v>
                </c:pt>
                <c:pt idx="2">
                  <c:v>398.58609999999999</c:v>
                </c:pt>
                <c:pt idx="3">
                  <c:v>402.6474</c:v>
                </c:pt>
                <c:pt idx="4">
                  <c:v>415.95760000000001</c:v>
                </c:pt>
                <c:pt idx="5">
                  <c:v>439.80380000000002</c:v>
                </c:pt>
                <c:pt idx="6">
                  <c:v>474.50909999999999</c:v>
                </c:pt>
                <c:pt idx="7">
                  <c:v>510.48200000000003</c:v>
                </c:pt>
                <c:pt idx="8">
                  <c:v>547.61099999999999</c:v>
                </c:pt>
                <c:pt idx="9">
                  <c:v>582.99950000000001</c:v>
                </c:pt>
                <c:pt idx="10">
                  <c:v>602.98760000000004</c:v>
                </c:pt>
                <c:pt idx="11">
                  <c:v>612.57240000000002</c:v>
                </c:pt>
                <c:pt idx="12">
                  <c:v>622.46550000000002</c:v>
                </c:pt>
                <c:pt idx="13">
                  <c:v>636.904</c:v>
                </c:pt>
                <c:pt idx="14">
                  <c:v>652.8134</c:v>
                </c:pt>
                <c:pt idx="15">
                  <c:v>678.33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S_04!$M$3:$M$4</c:f>
              <c:strCache>
                <c:ptCount val="1"/>
                <c:pt idx="0">
                  <c:v>URSOFALK           FLK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S_04!$M$5:$M$20</c:f>
              <c:numCache>
                <c:formatCode>#,##0.00</c:formatCode>
                <c:ptCount val="16"/>
                <c:pt idx="0">
                  <c:v>287.83859999999999</c:v>
                </c:pt>
                <c:pt idx="1">
                  <c:v>315.43130000000002</c:v>
                </c:pt>
                <c:pt idx="2">
                  <c:v>341.7106</c:v>
                </c:pt>
                <c:pt idx="3">
                  <c:v>356.32530000000003</c:v>
                </c:pt>
                <c:pt idx="4">
                  <c:v>378.40260000000001</c:v>
                </c:pt>
                <c:pt idx="5">
                  <c:v>395.32170000000002</c:v>
                </c:pt>
                <c:pt idx="6">
                  <c:v>424.19529999999997</c:v>
                </c:pt>
                <c:pt idx="7">
                  <c:v>444.87200000000001</c:v>
                </c:pt>
                <c:pt idx="8">
                  <c:v>469.32850000000002</c:v>
                </c:pt>
                <c:pt idx="9">
                  <c:v>500.05189999999999</c:v>
                </c:pt>
                <c:pt idx="10">
                  <c:v>517.67729999999995</c:v>
                </c:pt>
                <c:pt idx="11">
                  <c:v>538.48979999999995</c:v>
                </c:pt>
                <c:pt idx="12">
                  <c:v>551.86580000000004</c:v>
                </c:pt>
                <c:pt idx="13">
                  <c:v>565.26430000000005</c:v>
                </c:pt>
                <c:pt idx="14">
                  <c:v>573.79169999999999</c:v>
                </c:pt>
                <c:pt idx="15">
                  <c:v>590.11019999999996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S_04!$N$3:$N$4</c:f>
              <c:strCache>
                <c:ptCount val="1"/>
                <c:pt idx="0">
                  <c:v>BICYCLOL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S_04!$N$5:$N$20</c:f>
              <c:numCache>
                <c:formatCode>#,##0.00</c:formatCode>
                <c:ptCount val="16"/>
                <c:pt idx="0">
                  <c:v>229.75299999999999</c:v>
                </c:pt>
                <c:pt idx="1">
                  <c:v>250.96420000000001</c:v>
                </c:pt>
                <c:pt idx="2">
                  <c:v>267.36540000000002</c:v>
                </c:pt>
                <c:pt idx="3">
                  <c:v>279.1454</c:v>
                </c:pt>
                <c:pt idx="4">
                  <c:v>291.41809999999998</c:v>
                </c:pt>
                <c:pt idx="5">
                  <c:v>307.1721</c:v>
                </c:pt>
                <c:pt idx="6">
                  <c:v>324.9051</c:v>
                </c:pt>
                <c:pt idx="7">
                  <c:v>340.26639999999998</c:v>
                </c:pt>
                <c:pt idx="8">
                  <c:v>358.27690000000001</c:v>
                </c:pt>
                <c:pt idx="9">
                  <c:v>379.4436</c:v>
                </c:pt>
                <c:pt idx="10">
                  <c:v>398.95310000000001</c:v>
                </c:pt>
                <c:pt idx="11">
                  <c:v>415.45479999999998</c:v>
                </c:pt>
                <c:pt idx="12">
                  <c:v>431.04770000000002</c:v>
                </c:pt>
                <c:pt idx="13">
                  <c:v>448.822</c:v>
                </c:pt>
                <c:pt idx="14">
                  <c:v>462.2457</c:v>
                </c:pt>
                <c:pt idx="15">
                  <c:v>482.46280000000002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S_04!$O$3:$O$4</c:f>
              <c:strCache>
                <c:ptCount val="1"/>
                <c:pt idx="0">
                  <c:v>HEPATOCYTE GROWTH FACTOR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S_04!$O$5:$O$20</c:f>
              <c:numCache>
                <c:formatCode>#,##0.00</c:formatCode>
                <c:ptCount val="16"/>
                <c:pt idx="0">
                  <c:v>328.04730000000001</c:v>
                </c:pt>
                <c:pt idx="1">
                  <c:v>334.80720000000002</c:v>
                </c:pt>
                <c:pt idx="2">
                  <c:v>343.51799999999997</c:v>
                </c:pt>
                <c:pt idx="3">
                  <c:v>352.12560000000002</c:v>
                </c:pt>
                <c:pt idx="4">
                  <c:v>370.74590000000001</c:v>
                </c:pt>
                <c:pt idx="5">
                  <c:v>380.36020000000002</c:v>
                </c:pt>
                <c:pt idx="6">
                  <c:v>392.77409999999998</c:v>
                </c:pt>
                <c:pt idx="7">
                  <c:v>384.02359999999999</c:v>
                </c:pt>
                <c:pt idx="8">
                  <c:v>372.61250000000001</c:v>
                </c:pt>
                <c:pt idx="9">
                  <c:v>364.36599999999999</c:v>
                </c:pt>
                <c:pt idx="10">
                  <c:v>348.35309999999998</c:v>
                </c:pt>
                <c:pt idx="11">
                  <c:v>344.08859999999999</c:v>
                </c:pt>
                <c:pt idx="12">
                  <c:v>342.72519999999997</c:v>
                </c:pt>
                <c:pt idx="13">
                  <c:v>340.8304</c:v>
                </c:pt>
                <c:pt idx="14">
                  <c:v>331.81560000000002</c:v>
                </c:pt>
                <c:pt idx="15">
                  <c:v>323.98489999999998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S_04!$P$3:$P$4</c:f>
              <c:strCache>
                <c:ptCount val="1"/>
                <c:pt idx="0">
                  <c:v>SILYBUM MARIANUM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S_04!$P$5:$P$20</c:f>
              <c:numCache>
                <c:formatCode>#,##0.00</c:formatCode>
                <c:ptCount val="16"/>
                <c:pt idx="0">
                  <c:v>143.3527</c:v>
                </c:pt>
                <c:pt idx="1">
                  <c:v>160.21889999999999</c:v>
                </c:pt>
                <c:pt idx="2">
                  <c:v>178.05350000000001</c:v>
                </c:pt>
                <c:pt idx="3">
                  <c:v>189.61429999999999</c:v>
                </c:pt>
                <c:pt idx="4">
                  <c:v>202.4032</c:v>
                </c:pt>
                <c:pt idx="5">
                  <c:v>216.35720000000001</c:v>
                </c:pt>
                <c:pt idx="6">
                  <c:v>226.35499999999999</c:v>
                </c:pt>
                <c:pt idx="7">
                  <c:v>234.48500000000001</c:v>
                </c:pt>
                <c:pt idx="8">
                  <c:v>242.61510000000001</c:v>
                </c:pt>
                <c:pt idx="9">
                  <c:v>247.72219999999999</c:v>
                </c:pt>
                <c:pt idx="10">
                  <c:v>254.34979999999999</c:v>
                </c:pt>
                <c:pt idx="11">
                  <c:v>259.58510000000001</c:v>
                </c:pt>
                <c:pt idx="12">
                  <c:v>261.4375</c:v>
                </c:pt>
                <c:pt idx="13">
                  <c:v>265.83300000000003</c:v>
                </c:pt>
                <c:pt idx="14">
                  <c:v>266.06310000000002</c:v>
                </c:pt>
                <c:pt idx="15">
                  <c:v>272.85579999999999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S_04!$Q$3:$Q$4</c:f>
              <c:strCache>
                <c:ptCount val="1"/>
                <c:pt idx="0">
                  <c:v>TIOPRONIN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S_04!$Q$5:$Q$20</c:f>
              <c:numCache>
                <c:formatCode>#,##0.00</c:formatCode>
                <c:ptCount val="16"/>
                <c:pt idx="0">
                  <c:v>341.75040000000001</c:v>
                </c:pt>
                <c:pt idx="1">
                  <c:v>332.12029999999999</c:v>
                </c:pt>
                <c:pt idx="2">
                  <c:v>317.66109999999998</c:v>
                </c:pt>
                <c:pt idx="3">
                  <c:v>298.54860000000002</c:v>
                </c:pt>
                <c:pt idx="4">
                  <c:v>293.73599999999999</c:v>
                </c:pt>
                <c:pt idx="5">
                  <c:v>297.05599999999998</c:v>
                </c:pt>
                <c:pt idx="6">
                  <c:v>299.56639999999999</c:v>
                </c:pt>
                <c:pt idx="7">
                  <c:v>290.4581</c:v>
                </c:pt>
                <c:pt idx="8">
                  <c:v>275.9529</c:v>
                </c:pt>
                <c:pt idx="9">
                  <c:v>260.00119999999998</c:v>
                </c:pt>
                <c:pt idx="10">
                  <c:v>251.59049999999999</c:v>
                </c:pt>
                <c:pt idx="11">
                  <c:v>247.31559999999999</c:v>
                </c:pt>
                <c:pt idx="12">
                  <c:v>239.6301</c:v>
                </c:pt>
                <c:pt idx="13">
                  <c:v>233.21559999999999</c:v>
                </c:pt>
                <c:pt idx="14">
                  <c:v>224.24639999999999</c:v>
                </c:pt>
                <c:pt idx="15">
                  <c:v>215.5736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S_04!$R$3:$R$4</c:f>
              <c:strCache>
                <c:ptCount val="1"/>
                <c:pt idx="0">
                  <c:v>SILYMARIN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S_04!$R$5:$R$20</c:f>
              <c:numCache>
                <c:formatCode>#,##0.00</c:formatCode>
                <c:ptCount val="16"/>
                <c:pt idx="0">
                  <c:v>103.96339999999999</c:v>
                </c:pt>
                <c:pt idx="1">
                  <c:v>108.44889999999999</c:v>
                </c:pt>
                <c:pt idx="2">
                  <c:v>112.02549999999999</c:v>
                </c:pt>
                <c:pt idx="3">
                  <c:v>114.14830000000001</c:v>
                </c:pt>
                <c:pt idx="4">
                  <c:v>118.2118</c:v>
                </c:pt>
                <c:pt idx="5">
                  <c:v>122.32389999999999</c:v>
                </c:pt>
                <c:pt idx="6">
                  <c:v>127.8287</c:v>
                </c:pt>
                <c:pt idx="7">
                  <c:v>133.45429999999999</c:v>
                </c:pt>
                <c:pt idx="8">
                  <c:v>138.20439999999999</c:v>
                </c:pt>
                <c:pt idx="9">
                  <c:v>143.10239999999999</c:v>
                </c:pt>
                <c:pt idx="10">
                  <c:v>148.244</c:v>
                </c:pt>
                <c:pt idx="11">
                  <c:v>150.60159999999999</c:v>
                </c:pt>
                <c:pt idx="12">
                  <c:v>150.04349999999999</c:v>
                </c:pt>
                <c:pt idx="13">
                  <c:v>151.16849999999999</c:v>
                </c:pt>
                <c:pt idx="14">
                  <c:v>147.89189999999999</c:v>
                </c:pt>
                <c:pt idx="15">
                  <c:v>146.38740000000001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5899776"/>
        <c:axId val="115910144"/>
      </c:lineChart>
      <c:catAx>
        <c:axId val="115899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5910144"/>
        <c:crosses val="autoZero"/>
        <c:auto val="1"/>
        <c:lblAlgn val="ctr"/>
        <c:lblOffset val="100"/>
        <c:noMultiLvlLbl val="0"/>
      </c:catAx>
      <c:valAx>
        <c:axId val="115910144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58997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SNMC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5.0999999999999996</c:v>
              </c:pt>
            </c:numLit>
          </c:val>
        </c:ser>
        <c:ser>
          <c:idx val="1"/>
          <c:order val="1"/>
          <c:tx>
            <c:v>Glycyrrhizic Acid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8.5</c:v>
              </c:pt>
            </c:numLit>
          </c:val>
        </c:ser>
        <c:ser>
          <c:idx val="2"/>
          <c:order val="2"/>
          <c:tx>
            <c:v>GLUTATHIONE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2.9</c:v>
              </c:pt>
            </c:numLit>
          </c:val>
        </c:ser>
        <c:ser>
          <c:idx val="3"/>
          <c:order val="3"/>
          <c:tx>
            <c:v>(POLYENEPHOSPHATIDYL)CHOLINE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-2.4</c:v>
              </c:pt>
            </c:numLit>
          </c:val>
        </c:ser>
        <c:ser>
          <c:idx val="4"/>
          <c:order val="4"/>
          <c:tx>
            <c:v>ADEMETIONINE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10.7</c:v>
              </c:pt>
            </c:numLit>
          </c:val>
        </c:ser>
        <c:ser>
          <c:idx val="5"/>
          <c:order val="5"/>
          <c:tx>
            <c:v>BICYCLOL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16.100000000000001</c:v>
              </c:pt>
            </c:numLit>
          </c:val>
        </c:ser>
        <c:ser>
          <c:idx val="6"/>
          <c:order val="6"/>
          <c:tx>
            <c:v>HEPATOCYTE GROWTH FACTOR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-5.8</c:v>
              </c:pt>
            </c:numLit>
          </c:val>
        </c:ser>
        <c:ser>
          <c:idx val="7"/>
          <c:order val="7"/>
          <c:tx>
            <c:v>SILYBUM MARIANUM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5.0999999999999996</c:v>
              </c:pt>
            </c:numLit>
          </c:val>
        </c:ser>
        <c:ser>
          <c:idx val="8"/>
          <c:order val="8"/>
          <c:tx>
            <c:v>TIOPRONIN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-12.8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16510080"/>
        <c:axId val="116069504"/>
      </c:barChart>
      <c:catAx>
        <c:axId val="116510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16069504"/>
        <c:crosses val="autoZero"/>
        <c:auto val="1"/>
        <c:lblAlgn val="ctr"/>
        <c:lblOffset val="100"/>
        <c:noMultiLvlLbl val="0"/>
      </c:catAx>
      <c:valAx>
        <c:axId val="116069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65100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3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3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0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1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4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4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SNMC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2166.3328000000001</c:v>
                </c:pt>
                <c:pt idx="1">
                  <c:v>2344.5853000000002</c:v>
                </c:pt>
                <c:pt idx="2">
                  <c:v>2162.3732</c:v>
                </c:pt>
                <c:pt idx="3">
                  <c:v>2184.1626999999999</c:v>
                </c:pt>
                <c:pt idx="4">
                  <c:v>2500.8980000000001</c:v>
                </c:pt>
                <c:pt idx="5">
                  <c:v>2712.0774000000001</c:v>
                </c:pt>
                <c:pt idx="6">
                  <c:v>2412.8516</c:v>
                </c:pt>
                <c:pt idx="7">
                  <c:v>2402.5853000000002</c:v>
                </c:pt>
                <c:pt idx="8">
                  <c:v>2694.3368</c:v>
                </c:pt>
                <c:pt idx="9">
                  <c:v>2932.8980999999999</c:v>
                </c:pt>
                <c:pt idx="10">
                  <c:v>2668.2132999999999</c:v>
                </c:pt>
                <c:pt idx="11">
                  <c:v>2583.5753</c:v>
                </c:pt>
                <c:pt idx="12">
                  <c:v>2854.7873</c:v>
                </c:pt>
                <c:pt idx="13">
                  <c:v>3100.2651999999998</c:v>
                </c:pt>
                <c:pt idx="14">
                  <c:v>2727.3955999999998</c:v>
                </c:pt>
                <c:pt idx="15">
                  <c:v>2750.5092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Glycyrrhizic Acid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858.06859999999995</c:v>
                </c:pt>
                <c:pt idx="1">
                  <c:v>938.83920000000001</c:v>
                </c:pt>
                <c:pt idx="2">
                  <c:v>856.00199999999995</c:v>
                </c:pt>
                <c:pt idx="3">
                  <c:v>844.89380000000006</c:v>
                </c:pt>
                <c:pt idx="4">
                  <c:v>1000.6766</c:v>
                </c:pt>
                <c:pt idx="5">
                  <c:v>1091.6943000000001</c:v>
                </c:pt>
                <c:pt idx="6">
                  <c:v>907.0104</c:v>
                </c:pt>
                <c:pt idx="7">
                  <c:v>932.48429999999996</c:v>
                </c:pt>
                <c:pt idx="8">
                  <c:v>1064.2961</c:v>
                </c:pt>
                <c:pt idx="9">
                  <c:v>1179.5006000000001</c:v>
                </c:pt>
                <c:pt idx="10">
                  <c:v>1047.6152999999999</c:v>
                </c:pt>
                <c:pt idx="11">
                  <c:v>1032.1357</c:v>
                </c:pt>
                <c:pt idx="12">
                  <c:v>1186.366</c:v>
                </c:pt>
                <c:pt idx="13">
                  <c:v>1280.2535</c:v>
                </c:pt>
                <c:pt idx="14">
                  <c:v>1109.1498999999999</c:v>
                </c:pt>
                <c:pt idx="15">
                  <c:v>1115.1098999999999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GLUTATHIONE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537.06730000000005</c:v>
                </c:pt>
                <c:pt idx="1">
                  <c:v>575.39620000000002</c:v>
                </c:pt>
                <c:pt idx="2">
                  <c:v>529.91959999999995</c:v>
                </c:pt>
                <c:pt idx="3">
                  <c:v>541.61850000000004</c:v>
                </c:pt>
                <c:pt idx="4">
                  <c:v>615.44799999999998</c:v>
                </c:pt>
                <c:pt idx="5">
                  <c:v>665.42899999999997</c:v>
                </c:pt>
                <c:pt idx="6">
                  <c:v>597.25840000000005</c:v>
                </c:pt>
                <c:pt idx="7">
                  <c:v>598.60820000000001</c:v>
                </c:pt>
                <c:pt idx="8">
                  <c:v>678.34860000000003</c:v>
                </c:pt>
                <c:pt idx="9">
                  <c:v>719.70650000000001</c:v>
                </c:pt>
                <c:pt idx="10">
                  <c:v>646.11659999999995</c:v>
                </c:pt>
                <c:pt idx="11">
                  <c:v>620.73099999999999</c:v>
                </c:pt>
                <c:pt idx="12">
                  <c:v>681.09159999999997</c:v>
                </c:pt>
                <c:pt idx="13">
                  <c:v>751.64959999999996</c:v>
                </c:pt>
                <c:pt idx="14">
                  <c:v>651.00229999999999</c:v>
                </c:pt>
                <c:pt idx="15">
                  <c:v>657.38570000000004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S_04!$K$3:$K$4</c:f>
              <c:strCache>
                <c:ptCount val="1"/>
                <c:pt idx="0">
                  <c:v>(POLYENEPHOSPHATIDYL)CHOLINE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S_04!$K$5:$K$20</c:f>
              <c:numCache>
                <c:formatCode>#,##0.00</c:formatCode>
                <c:ptCount val="16"/>
                <c:pt idx="0">
                  <c:v>288.9812</c:v>
                </c:pt>
                <c:pt idx="1">
                  <c:v>308.09890000000001</c:v>
                </c:pt>
                <c:pt idx="2">
                  <c:v>290.42970000000003</c:v>
                </c:pt>
                <c:pt idx="3">
                  <c:v>295.5838</c:v>
                </c:pt>
                <c:pt idx="4">
                  <c:v>324.23759999999999</c:v>
                </c:pt>
                <c:pt idx="5">
                  <c:v>345.18340000000001</c:v>
                </c:pt>
                <c:pt idx="6">
                  <c:v>310.82220000000001</c:v>
                </c:pt>
                <c:pt idx="7">
                  <c:v>301.51850000000002</c:v>
                </c:pt>
                <c:pt idx="8">
                  <c:v>324.59649999999999</c:v>
                </c:pt>
                <c:pt idx="9">
                  <c:v>350.8347</c:v>
                </c:pt>
                <c:pt idx="10">
                  <c:v>332.25209999999998</c:v>
                </c:pt>
                <c:pt idx="11">
                  <c:v>314.78199999999998</c:v>
                </c:pt>
                <c:pt idx="12">
                  <c:v>329.1266</c:v>
                </c:pt>
                <c:pt idx="13">
                  <c:v>342.68340000000001</c:v>
                </c:pt>
                <c:pt idx="14">
                  <c:v>308.18419999999998</c:v>
                </c:pt>
                <c:pt idx="15">
                  <c:v>311.25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S_04!$L$3:$L$4</c:f>
              <c:strCache>
                <c:ptCount val="1"/>
                <c:pt idx="0">
                  <c:v>ADEMETIONINE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S_04!$L$5:$L$20</c:f>
              <c:numCache>
                <c:formatCode>#,##0.00</c:formatCode>
                <c:ptCount val="16"/>
                <c:pt idx="0">
                  <c:v>102.2003</c:v>
                </c:pt>
                <c:pt idx="1">
                  <c:v>108.9666</c:v>
                </c:pt>
                <c:pt idx="2">
                  <c:v>94.159700000000001</c:v>
                </c:pt>
                <c:pt idx="3">
                  <c:v>97.320800000000006</c:v>
                </c:pt>
                <c:pt idx="4">
                  <c:v>115.51049999999999</c:v>
                </c:pt>
                <c:pt idx="5">
                  <c:v>132.81280000000001</c:v>
                </c:pt>
                <c:pt idx="6">
                  <c:v>128.86500000000001</c:v>
                </c:pt>
                <c:pt idx="7">
                  <c:v>133.2937</c:v>
                </c:pt>
                <c:pt idx="8">
                  <c:v>152.6395</c:v>
                </c:pt>
                <c:pt idx="9">
                  <c:v>168.2013</c:v>
                </c:pt>
                <c:pt idx="10">
                  <c:v>148.85319999999999</c:v>
                </c:pt>
                <c:pt idx="11">
                  <c:v>142.8784</c:v>
                </c:pt>
                <c:pt idx="12">
                  <c:v>162.5326</c:v>
                </c:pt>
                <c:pt idx="13">
                  <c:v>182.63980000000001</c:v>
                </c:pt>
                <c:pt idx="14">
                  <c:v>164.76259999999999</c:v>
                </c:pt>
                <c:pt idx="15">
                  <c:v>168.39500000000001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S_04!$M$3:$M$4</c:f>
              <c:strCache>
                <c:ptCount val="1"/>
                <c:pt idx="0">
                  <c:v>URSOFALK           FLK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S_04!$M$5:$M$20</c:f>
              <c:numCache>
                <c:formatCode>#,##0.00</c:formatCode>
                <c:ptCount val="16"/>
                <c:pt idx="0">
                  <c:v>79.183099999999996</c:v>
                </c:pt>
                <c:pt idx="1">
                  <c:v>92.931399999999996</c:v>
                </c:pt>
                <c:pt idx="2">
                  <c:v>95.496099999999998</c:v>
                </c:pt>
                <c:pt idx="3">
                  <c:v>88.714699999999993</c:v>
                </c:pt>
                <c:pt idx="4">
                  <c:v>101.2603</c:v>
                </c:pt>
                <c:pt idx="5">
                  <c:v>109.8505</c:v>
                </c:pt>
                <c:pt idx="6">
                  <c:v>124.3698</c:v>
                </c:pt>
                <c:pt idx="7">
                  <c:v>109.3914</c:v>
                </c:pt>
                <c:pt idx="8">
                  <c:v>125.71680000000001</c:v>
                </c:pt>
                <c:pt idx="9">
                  <c:v>140.57400000000001</c:v>
                </c:pt>
                <c:pt idx="10">
                  <c:v>141.99510000000001</c:v>
                </c:pt>
                <c:pt idx="11">
                  <c:v>130.2039</c:v>
                </c:pt>
                <c:pt idx="12">
                  <c:v>139.09289999999999</c:v>
                </c:pt>
                <c:pt idx="13">
                  <c:v>153.9725</c:v>
                </c:pt>
                <c:pt idx="14">
                  <c:v>150.5224</c:v>
                </c:pt>
                <c:pt idx="15">
                  <c:v>146.5224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S_04!$N$3:$N$4</c:f>
              <c:strCache>
                <c:ptCount val="1"/>
                <c:pt idx="0">
                  <c:v>BICYCLOL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S_04!$N$5:$N$20</c:f>
              <c:numCache>
                <c:formatCode>#,##0.00</c:formatCode>
                <c:ptCount val="16"/>
                <c:pt idx="0">
                  <c:v>65.243300000000005</c:v>
                </c:pt>
                <c:pt idx="1">
                  <c:v>73.572699999999998</c:v>
                </c:pt>
                <c:pt idx="2">
                  <c:v>70.787499999999994</c:v>
                </c:pt>
                <c:pt idx="3">
                  <c:v>69.542000000000002</c:v>
                </c:pt>
                <c:pt idx="4">
                  <c:v>77.515900000000002</c:v>
                </c:pt>
                <c:pt idx="5">
                  <c:v>89.326700000000002</c:v>
                </c:pt>
                <c:pt idx="6">
                  <c:v>88.520499999999998</c:v>
                </c:pt>
                <c:pt idx="7">
                  <c:v>84.903300000000002</c:v>
                </c:pt>
                <c:pt idx="8">
                  <c:v>95.526399999999995</c:v>
                </c:pt>
                <c:pt idx="9">
                  <c:v>110.49339999999999</c:v>
                </c:pt>
                <c:pt idx="10">
                  <c:v>108.03</c:v>
                </c:pt>
                <c:pt idx="11">
                  <c:v>101.405</c:v>
                </c:pt>
                <c:pt idx="12">
                  <c:v>111.1193</c:v>
                </c:pt>
                <c:pt idx="13">
                  <c:v>128.26769999999999</c:v>
                </c:pt>
                <c:pt idx="14">
                  <c:v>121.4537</c:v>
                </c:pt>
                <c:pt idx="15">
                  <c:v>121.6221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S_04!$O$3:$O$4</c:f>
              <c:strCache>
                <c:ptCount val="1"/>
                <c:pt idx="0">
                  <c:v>HEPATOCYTE GROWTH FACTOR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S_04!$O$5:$O$20</c:f>
              <c:numCache>
                <c:formatCode>#,##0.00</c:formatCode>
                <c:ptCount val="16"/>
                <c:pt idx="0">
                  <c:v>84.364800000000002</c:v>
                </c:pt>
                <c:pt idx="1">
                  <c:v>88.860299999999995</c:v>
                </c:pt>
                <c:pt idx="2">
                  <c:v>81.581800000000001</c:v>
                </c:pt>
                <c:pt idx="3">
                  <c:v>97.318700000000007</c:v>
                </c:pt>
                <c:pt idx="4">
                  <c:v>102.98520000000001</c:v>
                </c:pt>
                <c:pt idx="5">
                  <c:v>98.474599999999995</c:v>
                </c:pt>
                <c:pt idx="6">
                  <c:v>93.995699999999999</c:v>
                </c:pt>
                <c:pt idx="7">
                  <c:v>88.568200000000004</c:v>
                </c:pt>
                <c:pt idx="8">
                  <c:v>91.574100000000001</c:v>
                </c:pt>
                <c:pt idx="9">
                  <c:v>90.227999999999994</c:v>
                </c:pt>
                <c:pt idx="10">
                  <c:v>77.982799999999997</c:v>
                </c:pt>
                <c:pt idx="11">
                  <c:v>84.303600000000003</c:v>
                </c:pt>
                <c:pt idx="12">
                  <c:v>90.210800000000006</c:v>
                </c:pt>
                <c:pt idx="13">
                  <c:v>88.333200000000005</c:v>
                </c:pt>
                <c:pt idx="14">
                  <c:v>68.968000000000004</c:v>
                </c:pt>
                <c:pt idx="15">
                  <c:v>76.472899999999996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S_04!$P$3:$P$4</c:f>
              <c:strCache>
                <c:ptCount val="1"/>
                <c:pt idx="0">
                  <c:v>SILYBUM MARIANUM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S_04!$P$5:$P$20</c:f>
              <c:numCache>
                <c:formatCode>#,##0.00</c:formatCode>
                <c:ptCount val="16"/>
                <c:pt idx="0">
                  <c:v>41.571100000000001</c:v>
                </c:pt>
                <c:pt idx="1">
                  <c:v>49.305100000000003</c:v>
                </c:pt>
                <c:pt idx="2">
                  <c:v>49.6614</c:v>
                </c:pt>
                <c:pt idx="3">
                  <c:v>49.076700000000002</c:v>
                </c:pt>
                <c:pt idx="4">
                  <c:v>54.36</c:v>
                </c:pt>
                <c:pt idx="5">
                  <c:v>63.259099999999997</c:v>
                </c:pt>
                <c:pt idx="6">
                  <c:v>59.659300000000002</c:v>
                </c:pt>
                <c:pt idx="7">
                  <c:v>57.206600000000002</c:v>
                </c:pt>
                <c:pt idx="8">
                  <c:v>62.490099999999998</c:v>
                </c:pt>
                <c:pt idx="9">
                  <c:v>68.366200000000006</c:v>
                </c:pt>
                <c:pt idx="10">
                  <c:v>66.286799999999999</c:v>
                </c:pt>
                <c:pt idx="11">
                  <c:v>62.442</c:v>
                </c:pt>
                <c:pt idx="12">
                  <c:v>64.342500000000001</c:v>
                </c:pt>
                <c:pt idx="13">
                  <c:v>72.761700000000005</c:v>
                </c:pt>
                <c:pt idx="14">
                  <c:v>66.516999999999996</c:v>
                </c:pt>
                <c:pt idx="15">
                  <c:v>69.234700000000004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S_04!$Q$3:$Q$4</c:f>
              <c:strCache>
                <c:ptCount val="1"/>
                <c:pt idx="0">
                  <c:v>TIOPRONIN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S_04!$Q$5:$Q$20</c:f>
              <c:numCache>
                <c:formatCode>#,##0.00</c:formatCode>
                <c:ptCount val="16"/>
                <c:pt idx="0">
                  <c:v>82.440700000000007</c:v>
                </c:pt>
                <c:pt idx="1">
                  <c:v>79.172300000000007</c:v>
                </c:pt>
                <c:pt idx="2">
                  <c:v>65.410799999999995</c:v>
                </c:pt>
                <c:pt idx="3">
                  <c:v>71.524900000000002</c:v>
                </c:pt>
                <c:pt idx="4">
                  <c:v>77.628</c:v>
                </c:pt>
                <c:pt idx="5">
                  <c:v>82.4923</c:v>
                </c:pt>
                <c:pt idx="6">
                  <c:v>67.921099999999996</c:v>
                </c:pt>
                <c:pt idx="7">
                  <c:v>62.416600000000003</c:v>
                </c:pt>
                <c:pt idx="8">
                  <c:v>63.122799999999998</c:v>
                </c:pt>
                <c:pt idx="9">
                  <c:v>66.540599999999998</c:v>
                </c:pt>
                <c:pt idx="10">
                  <c:v>59.5105</c:v>
                </c:pt>
                <c:pt idx="11">
                  <c:v>58.1417</c:v>
                </c:pt>
                <c:pt idx="12">
                  <c:v>55.4373</c:v>
                </c:pt>
                <c:pt idx="13">
                  <c:v>60.126100000000001</c:v>
                </c:pt>
                <c:pt idx="14">
                  <c:v>50.541400000000003</c:v>
                </c:pt>
                <c:pt idx="15">
                  <c:v>49.468800000000002</c:v>
                </c:pt>
              </c:numCache>
            </c:numRef>
          </c:val>
          <c:smooth val="0"/>
        </c:ser>
        <c:ser>
          <c:idx val="10"/>
          <c:order val="10"/>
          <c:tx>
            <c:strRef>
              <c:f>S_04!$R$3:$R$4</c:f>
              <c:strCache>
                <c:ptCount val="1"/>
                <c:pt idx="0">
                  <c:v>SILYMARIN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S_04!$R$5:$R$20</c:f>
              <c:numCache>
                <c:formatCode>#,##0.00</c:formatCode>
                <c:ptCount val="16"/>
                <c:pt idx="0">
                  <c:v>27.212399999999999</c:v>
                </c:pt>
                <c:pt idx="1">
                  <c:v>29.442599999999999</c:v>
                </c:pt>
                <c:pt idx="2">
                  <c:v>28.924499999999998</c:v>
                </c:pt>
                <c:pt idx="3">
                  <c:v>28.5688</c:v>
                </c:pt>
                <c:pt idx="4">
                  <c:v>31.2758</c:v>
                </c:pt>
                <c:pt idx="5">
                  <c:v>33.5548</c:v>
                </c:pt>
                <c:pt idx="6">
                  <c:v>34.429299999999998</c:v>
                </c:pt>
                <c:pt idx="7">
                  <c:v>34.194499999999998</c:v>
                </c:pt>
                <c:pt idx="8">
                  <c:v>36.025799999999997</c:v>
                </c:pt>
                <c:pt idx="9">
                  <c:v>38.452800000000003</c:v>
                </c:pt>
                <c:pt idx="10">
                  <c:v>39.570900000000002</c:v>
                </c:pt>
                <c:pt idx="11">
                  <c:v>36.552100000000003</c:v>
                </c:pt>
                <c:pt idx="12">
                  <c:v>35.467700000000001</c:v>
                </c:pt>
                <c:pt idx="13">
                  <c:v>39.577800000000003</c:v>
                </c:pt>
                <c:pt idx="14">
                  <c:v>36.2943</c:v>
                </c:pt>
                <c:pt idx="15">
                  <c:v>35.047600000000003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6409472"/>
        <c:axId val="116411392"/>
      </c:lineChart>
      <c:catAx>
        <c:axId val="116409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6411392"/>
        <c:crosses val="autoZero"/>
        <c:auto val="1"/>
        <c:lblAlgn val="ctr"/>
        <c:lblOffset val="100"/>
        <c:noMultiLvlLbl val="0"/>
      </c:catAx>
      <c:valAx>
        <c:axId val="11641139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64094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SNMC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6.5</c:v>
              </c:pt>
            </c:numLit>
          </c:val>
        </c:ser>
        <c:ser>
          <c:idx val="1"/>
          <c:order val="1"/>
          <c:tx>
            <c:v>Glycyrrhizic Acid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</c:v>
              </c:pt>
            </c:numLit>
          </c:val>
        </c:ser>
        <c:ser>
          <c:idx val="2"/>
          <c:order val="2"/>
          <c:tx>
            <c:v>GLUTATHIONE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5.9</c:v>
              </c:pt>
            </c:numLit>
          </c:val>
        </c:ser>
        <c:ser>
          <c:idx val="3"/>
          <c:order val="3"/>
          <c:tx>
            <c:v>(POLYENEPHOSPHATIDYL)CHOLINE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-1.1000000000000001</c:v>
              </c:pt>
            </c:numLit>
          </c:val>
        </c:ser>
        <c:ser>
          <c:idx val="4"/>
          <c:order val="4"/>
          <c:tx>
            <c:v>ADEMETIONINE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17.899999999999999</c:v>
              </c:pt>
            </c:numLit>
          </c:val>
        </c:ser>
        <c:ser>
          <c:idx val="5"/>
          <c:order val="5"/>
          <c:tx>
            <c:v>BICYCLOL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19.899999999999999</c:v>
              </c:pt>
            </c:numLit>
          </c:val>
        </c:ser>
        <c:ser>
          <c:idx val="6"/>
          <c:order val="6"/>
          <c:tx>
            <c:v>HEPATOCYTE GROWTH FACTOR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-9.3000000000000007</c:v>
              </c:pt>
            </c:numLit>
          </c:val>
        </c:ser>
        <c:ser>
          <c:idx val="7"/>
          <c:order val="7"/>
          <c:tx>
            <c:v>SILYBUM MARIANUM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10.9</c:v>
              </c:pt>
            </c:numLit>
          </c:val>
        </c:ser>
        <c:ser>
          <c:idx val="8"/>
          <c:order val="8"/>
          <c:tx>
            <c:v>TIOPRONIN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-14.9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16622464"/>
        <c:axId val="116624000"/>
      </c:barChart>
      <c:catAx>
        <c:axId val="116622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16624000"/>
        <c:crosses val="autoZero"/>
        <c:auto val="1"/>
        <c:lblAlgn val="ctr"/>
        <c:lblOffset val="100"/>
        <c:noMultiLvlLbl val="0"/>
      </c:catAx>
      <c:valAx>
        <c:axId val="116624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66224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TIANQING GANMEI    JTQ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12.9</c:v>
                </c:pt>
                <c:pt idx="1">
                  <c:v>14</c:v>
                </c:pt>
                <c:pt idx="2">
                  <c:v>14.8</c:v>
                </c:pt>
                <c:pt idx="3">
                  <c:v>15.5</c:v>
                </c:pt>
                <c:pt idx="4">
                  <c:v>16.100000000000001</c:v>
                </c:pt>
                <c:pt idx="5">
                  <c:v>16.600000000000001</c:v>
                </c:pt>
                <c:pt idx="6">
                  <c:v>16.3</c:v>
                </c:pt>
                <c:pt idx="7">
                  <c:v>16.3</c:v>
                </c:pt>
                <c:pt idx="8">
                  <c:v>16.399999999999999</c:v>
                </c:pt>
                <c:pt idx="9">
                  <c:v>16.3</c:v>
                </c:pt>
                <c:pt idx="10">
                  <c:v>16.7</c:v>
                </c:pt>
                <c:pt idx="11">
                  <c:v>17</c:v>
                </c:pt>
                <c:pt idx="12">
                  <c:v>17.399999999999999</c:v>
                </c:pt>
                <c:pt idx="13">
                  <c:v>17.8</c:v>
                </c:pt>
                <c:pt idx="14">
                  <c:v>18.2</c:v>
                </c:pt>
                <c:pt idx="15">
                  <c:v>18.2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A TUO MO LAN       CQY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9.1999999999999993</c:v>
                </c:pt>
                <c:pt idx="1">
                  <c:v>9.4</c:v>
                </c:pt>
                <c:pt idx="2">
                  <c:v>9.4</c:v>
                </c:pt>
                <c:pt idx="3">
                  <c:v>9.5</c:v>
                </c:pt>
                <c:pt idx="4">
                  <c:v>9.5</c:v>
                </c:pt>
                <c:pt idx="5">
                  <c:v>9.3000000000000007</c:v>
                </c:pt>
                <c:pt idx="6">
                  <c:v>9.1</c:v>
                </c:pt>
                <c:pt idx="7">
                  <c:v>8.9</c:v>
                </c:pt>
                <c:pt idx="8">
                  <c:v>8.6999999999999993</c:v>
                </c:pt>
                <c:pt idx="9">
                  <c:v>8.6</c:v>
                </c:pt>
                <c:pt idx="10">
                  <c:v>8.6</c:v>
                </c:pt>
                <c:pt idx="11">
                  <c:v>8.5</c:v>
                </c:pt>
                <c:pt idx="12">
                  <c:v>8.5</c:v>
                </c:pt>
                <c:pt idx="13">
                  <c:v>8.6999999999999993</c:v>
                </c:pt>
                <c:pt idx="14">
                  <c:v>8.6999999999999993</c:v>
                </c:pt>
                <c:pt idx="15">
                  <c:v>8.8000000000000007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YI BI SHENG        SLI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9.3000000000000007</c:v>
                </c:pt>
                <c:pt idx="1">
                  <c:v>9.1999999999999993</c:v>
                </c:pt>
                <c:pt idx="2">
                  <c:v>9.1</c:v>
                </c:pt>
                <c:pt idx="3">
                  <c:v>9.1999999999999993</c:v>
                </c:pt>
                <c:pt idx="4">
                  <c:v>9.3000000000000007</c:v>
                </c:pt>
                <c:pt idx="5">
                  <c:v>9.4</c:v>
                </c:pt>
                <c:pt idx="6">
                  <c:v>9.3000000000000007</c:v>
                </c:pt>
                <c:pt idx="7">
                  <c:v>9.1999999999999993</c:v>
                </c:pt>
                <c:pt idx="8">
                  <c:v>9.1</c:v>
                </c:pt>
                <c:pt idx="9">
                  <c:v>9</c:v>
                </c:pt>
                <c:pt idx="10">
                  <c:v>9.1</c:v>
                </c:pt>
                <c:pt idx="11">
                  <c:v>9.1</c:v>
                </c:pt>
                <c:pt idx="12">
                  <c:v>9</c:v>
                </c:pt>
                <c:pt idx="13">
                  <c:v>8.8000000000000007</c:v>
                </c:pt>
                <c:pt idx="14">
                  <c:v>8.6</c:v>
                </c:pt>
                <c:pt idx="15">
                  <c:v>8.6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SHUANG YI JIAN     SHQ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5.7</c:v>
                </c:pt>
                <c:pt idx="1">
                  <c:v>5.5</c:v>
                </c:pt>
                <c:pt idx="2">
                  <c:v>5.3</c:v>
                </c:pt>
                <c:pt idx="3">
                  <c:v>5.0999999999999996</c:v>
                </c:pt>
                <c:pt idx="4">
                  <c:v>4.9000000000000004</c:v>
                </c:pt>
                <c:pt idx="5">
                  <c:v>4.9000000000000004</c:v>
                </c:pt>
                <c:pt idx="6">
                  <c:v>4.9000000000000004</c:v>
                </c:pt>
                <c:pt idx="7">
                  <c:v>5</c:v>
                </c:pt>
                <c:pt idx="8">
                  <c:v>5.0999999999999996</c:v>
                </c:pt>
                <c:pt idx="9">
                  <c:v>5.0999999999999996</c:v>
                </c:pt>
                <c:pt idx="10">
                  <c:v>5.2</c:v>
                </c:pt>
                <c:pt idx="11">
                  <c:v>5.3</c:v>
                </c:pt>
                <c:pt idx="12">
                  <c:v>5.3</c:v>
                </c:pt>
                <c:pt idx="13">
                  <c:v>5.3</c:v>
                </c:pt>
                <c:pt idx="14">
                  <c:v>5.2</c:v>
                </c:pt>
                <c:pt idx="15">
                  <c:v>5.0999999999999996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URSOFALK           FLK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3.7</c:v>
                </c:pt>
                <c:pt idx="1">
                  <c:v>3.8</c:v>
                </c:pt>
                <c:pt idx="2">
                  <c:v>4</c:v>
                </c:pt>
                <c:pt idx="3">
                  <c:v>4</c:v>
                </c:pt>
                <c:pt idx="4">
                  <c:v>4.0999999999999996</c:v>
                </c:pt>
                <c:pt idx="5">
                  <c:v>4.0999999999999996</c:v>
                </c:pt>
                <c:pt idx="6">
                  <c:v>4.3</c:v>
                </c:pt>
                <c:pt idx="7">
                  <c:v>4.4000000000000004</c:v>
                </c:pt>
                <c:pt idx="8">
                  <c:v>4.5999999999999996</c:v>
                </c:pt>
                <c:pt idx="9">
                  <c:v>4.8</c:v>
                </c:pt>
                <c:pt idx="10">
                  <c:v>4.8</c:v>
                </c:pt>
                <c:pt idx="11">
                  <c:v>4.9000000000000004</c:v>
                </c:pt>
                <c:pt idx="12">
                  <c:v>5</c:v>
                </c:pt>
                <c:pt idx="13">
                  <c:v>5</c:v>
                </c:pt>
                <c:pt idx="14">
                  <c:v>5.0999999999999996</c:v>
                </c:pt>
                <c:pt idx="15">
                  <c:v>5.2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STRONGER NEO-MINOP EI2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4.8</c:v>
                </c:pt>
                <c:pt idx="1">
                  <c:v>4.8</c:v>
                </c:pt>
                <c:pt idx="2">
                  <c:v>4.7</c:v>
                </c:pt>
                <c:pt idx="3">
                  <c:v>4.5</c:v>
                </c:pt>
                <c:pt idx="4">
                  <c:v>4.4000000000000004</c:v>
                </c:pt>
                <c:pt idx="5">
                  <c:v>4.3</c:v>
                </c:pt>
                <c:pt idx="6">
                  <c:v>4.3</c:v>
                </c:pt>
                <c:pt idx="7">
                  <c:v>4.3</c:v>
                </c:pt>
                <c:pt idx="8">
                  <c:v>4.2</c:v>
                </c:pt>
                <c:pt idx="9">
                  <c:v>4.3</c:v>
                </c:pt>
                <c:pt idx="10">
                  <c:v>4.3</c:v>
                </c:pt>
                <c:pt idx="11">
                  <c:v>4.4000000000000004</c:v>
                </c:pt>
                <c:pt idx="12">
                  <c:v>4.5</c:v>
                </c:pt>
                <c:pt idx="13">
                  <c:v>4.5</c:v>
                </c:pt>
                <c:pt idx="14">
                  <c:v>4.5</c:v>
                </c:pt>
                <c:pt idx="15">
                  <c:v>4.5999999999999996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BAI SAI NUO        BXP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2.9</c:v>
                </c:pt>
                <c:pt idx="1">
                  <c:v>3</c:v>
                </c:pt>
                <c:pt idx="2">
                  <c:v>3.1</c:v>
                </c:pt>
                <c:pt idx="3">
                  <c:v>3.2</c:v>
                </c:pt>
                <c:pt idx="4">
                  <c:v>3.2</c:v>
                </c:pt>
                <c:pt idx="5">
                  <c:v>3.2</c:v>
                </c:pt>
                <c:pt idx="6">
                  <c:v>3.3</c:v>
                </c:pt>
                <c:pt idx="7">
                  <c:v>3.4</c:v>
                </c:pt>
                <c:pt idx="8">
                  <c:v>3.5</c:v>
                </c:pt>
                <c:pt idx="9">
                  <c:v>3.6</c:v>
                </c:pt>
                <c:pt idx="10">
                  <c:v>3.7</c:v>
                </c:pt>
                <c:pt idx="11">
                  <c:v>3.8</c:v>
                </c:pt>
                <c:pt idx="12">
                  <c:v>3.9</c:v>
                </c:pt>
                <c:pt idx="13">
                  <c:v>4</c:v>
                </c:pt>
                <c:pt idx="14">
                  <c:v>4.0999999999999996</c:v>
                </c:pt>
                <c:pt idx="15">
                  <c:v>4.2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TIANQING GAN PING  JTQ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2.9</c:v>
                </c:pt>
                <c:pt idx="1">
                  <c:v>2.9</c:v>
                </c:pt>
                <c:pt idx="2">
                  <c:v>3</c:v>
                </c:pt>
                <c:pt idx="3">
                  <c:v>3.1</c:v>
                </c:pt>
                <c:pt idx="4">
                  <c:v>3.1</c:v>
                </c:pt>
                <c:pt idx="5">
                  <c:v>3.2</c:v>
                </c:pt>
                <c:pt idx="6">
                  <c:v>3.1</c:v>
                </c:pt>
                <c:pt idx="7">
                  <c:v>3.1</c:v>
                </c:pt>
                <c:pt idx="8">
                  <c:v>3.1</c:v>
                </c:pt>
                <c:pt idx="9">
                  <c:v>3.1</c:v>
                </c:pt>
                <c:pt idx="10">
                  <c:v>3.2</c:v>
                </c:pt>
                <c:pt idx="11">
                  <c:v>3.3</c:v>
                </c:pt>
                <c:pt idx="12">
                  <c:v>3.4</c:v>
                </c:pt>
                <c:pt idx="13">
                  <c:v>3.5</c:v>
                </c:pt>
                <c:pt idx="14">
                  <c:v>3.5</c:v>
                </c:pt>
                <c:pt idx="15">
                  <c:v>3.5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TRANSMETIL         KNO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4.0999999999999996</c:v>
                </c:pt>
                <c:pt idx="1">
                  <c:v>3.9</c:v>
                </c:pt>
                <c:pt idx="2">
                  <c:v>3.7</c:v>
                </c:pt>
                <c:pt idx="3">
                  <c:v>3.5</c:v>
                </c:pt>
                <c:pt idx="4">
                  <c:v>3.3</c:v>
                </c:pt>
                <c:pt idx="5">
                  <c:v>3.2</c:v>
                </c:pt>
                <c:pt idx="6">
                  <c:v>3.3</c:v>
                </c:pt>
                <c:pt idx="7">
                  <c:v>3.2</c:v>
                </c:pt>
                <c:pt idx="8">
                  <c:v>3.2</c:v>
                </c:pt>
                <c:pt idx="9">
                  <c:v>3.3</c:v>
                </c:pt>
                <c:pt idx="10">
                  <c:v>3.2</c:v>
                </c:pt>
                <c:pt idx="11">
                  <c:v>3.2</c:v>
                </c:pt>
                <c:pt idx="12">
                  <c:v>3.2</c:v>
                </c:pt>
                <c:pt idx="13">
                  <c:v>3.1</c:v>
                </c:pt>
                <c:pt idx="14">
                  <c:v>3.1</c:v>
                </c:pt>
                <c:pt idx="15">
                  <c:v>3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LV TING NUO        S-Y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3.6</c:v>
                </c:pt>
                <c:pt idx="1">
                  <c:v>3.4</c:v>
                </c:pt>
                <c:pt idx="2">
                  <c:v>3.2</c:v>
                </c:pt>
                <c:pt idx="3">
                  <c:v>3.1</c:v>
                </c:pt>
                <c:pt idx="4">
                  <c:v>3.1</c:v>
                </c:pt>
                <c:pt idx="5">
                  <c:v>3.1</c:v>
                </c:pt>
                <c:pt idx="6">
                  <c:v>3.1</c:v>
                </c:pt>
                <c:pt idx="7">
                  <c:v>3</c:v>
                </c:pt>
                <c:pt idx="8">
                  <c:v>3</c:v>
                </c:pt>
                <c:pt idx="9">
                  <c:v>3</c:v>
                </c:pt>
                <c:pt idx="10">
                  <c:v>3</c:v>
                </c:pt>
                <c:pt idx="11">
                  <c:v>3</c:v>
                </c:pt>
                <c:pt idx="12">
                  <c:v>2.9</c:v>
                </c:pt>
                <c:pt idx="13">
                  <c:v>3</c:v>
                </c:pt>
                <c:pt idx="14">
                  <c:v>3</c:v>
                </c:pt>
                <c:pt idx="15">
                  <c:v>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6869376"/>
        <c:axId val="116871552"/>
      </c:lineChart>
      <c:catAx>
        <c:axId val="1168693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6871552"/>
        <c:crosses val="autoZero"/>
        <c:auto val="1"/>
        <c:lblAlgn val="ctr"/>
        <c:lblOffset val="100"/>
        <c:noMultiLvlLbl val="0"/>
      </c:catAx>
      <c:valAx>
        <c:axId val="11687155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168693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5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Mino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5.0999999999999996</c:v>
              </c:pt>
            </c:numLit>
          </c:val>
        </c:ser>
        <c:ser>
          <c:idx val="1"/>
          <c:order val="1"/>
          <c:tx>
            <c:v>TIANQING GANMEI    JTQ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12.4</c:v>
              </c:pt>
            </c:numLit>
          </c:val>
        </c:ser>
        <c:ser>
          <c:idx val="2"/>
          <c:order val="2"/>
          <c:tx>
            <c:v>A TUO MO LAN       CQY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8.9</c:v>
              </c:pt>
            </c:numLit>
          </c:val>
        </c:ser>
        <c:ser>
          <c:idx val="3"/>
          <c:order val="3"/>
          <c:tx>
            <c:v>YI BI SHENG        SLI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-0.7</c:v>
              </c:pt>
            </c:numLit>
          </c:val>
        </c:ser>
        <c:ser>
          <c:idx val="4"/>
          <c:order val="4"/>
          <c:tx>
            <c:v>SHUANG YI JIAN     SHQ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1.5</c:v>
              </c:pt>
            </c:numLit>
          </c:val>
        </c:ser>
        <c:ser>
          <c:idx val="5"/>
          <c:order val="5"/>
          <c:tx>
            <c:v>URSOFALK           FLK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9.6</c:v>
              </c:pt>
            </c:numLit>
          </c:val>
        </c:ser>
        <c:ser>
          <c:idx val="6"/>
          <c:order val="6"/>
          <c:tx>
            <c:v>STRONGER NEO-MINOP EI2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8.8000000000000007</c:v>
              </c:pt>
            </c:numLit>
          </c:val>
        </c:ser>
        <c:ser>
          <c:idx val="7"/>
          <c:order val="7"/>
          <c:tx>
            <c:v>BAI SAI NUO        BXP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16.100000000000001</c:v>
              </c:pt>
            </c:numLit>
          </c:val>
        </c:ser>
        <c:ser>
          <c:idx val="8"/>
          <c:order val="8"/>
          <c:tx>
            <c:v>TIANQING GAN PING  JTQ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10.8</c:v>
              </c:pt>
            </c:numLit>
          </c:val>
        </c:ser>
        <c:ser>
          <c:idx val="9"/>
          <c:order val="9"/>
          <c:tx>
            <c:v>TRANSMETIL         KNO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-2.2999999999999998</c:v>
              </c:pt>
            </c:numLit>
          </c:val>
        </c:ser>
        <c:ser>
          <c:idx val="10"/>
          <c:order val="10"/>
          <c:tx>
            <c:v>LV TING NUO        S-Y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4.2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17097216"/>
        <c:axId val="117098752"/>
      </c:barChart>
      <c:catAx>
        <c:axId val="1170972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17098752"/>
        <c:crosses val="autoZero"/>
        <c:auto val="1"/>
        <c:lblAlgn val="ctr"/>
        <c:lblOffset val="100"/>
        <c:noMultiLvlLbl val="0"/>
      </c:catAx>
      <c:valAx>
        <c:axId val="1170987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70972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6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TIANQING GANMEI    JTQ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14.4</c:v>
                </c:pt>
                <c:pt idx="1">
                  <c:v>15.5</c:v>
                </c:pt>
                <c:pt idx="2">
                  <c:v>16</c:v>
                </c:pt>
                <c:pt idx="3">
                  <c:v>16.100000000000001</c:v>
                </c:pt>
                <c:pt idx="4">
                  <c:v>16.7</c:v>
                </c:pt>
                <c:pt idx="5">
                  <c:v>17.399999999999999</c:v>
                </c:pt>
                <c:pt idx="6">
                  <c:v>14.9</c:v>
                </c:pt>
                <c:pt idx="7">
                  <c:v>16.2</c:v>
                </c:pt>
                <c:pt idx="8">
                  <c:v>16.8</c:v>
                </c:pt>
                <c:pt idx="9">
                  <c:v>17.100000000000001</c:v>
                </c:pt>
                <c:pt idx="10">
                  <c:v>16.8</c:v>
                </c:pt>
                <c:pt idx="11">
                  <c:v>17.399999999999999</c:v>
                </c:pt>
                <c:pt idx="12">
                  <c:v>18.399999999999999</c:v>
                </c:pt>
                <c:pt idx="13">
                  <c:v>18.3</c:v>
                </c:pt>
                <c:pt idx="14">
                  <c:v>18.5</c:v>
                </c:pt>
                <c:pt idx="15">
                  <c:v>17.399999999999999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A TUO MO LAN       CQY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9.1999999999999993</c:v>
                </c:pt>
                <c:pt idx="1">
                  <c:v>9.5</c:v>
                </c:pt>
                <c:pt idx="2">
                  <c:v>9.5</c:v>
                </c:pt>
                <c:pt idx="3">
                  <c:v>9.6</c:v>
                </c:pt>
                <c:pt idx="4">
                  <c:v>9.1999999999999993</c:v>
                </c:pt>
                <c:pt idx="5">
                  <c:v>8.8000000000000007</c:v>
                </c:pt>
                <c:pt idx="6">
                  <c:v>8.6</c:v>
                </c:pt>
                <c:pt idx="7">
                  <c:v>8.6999999999999993</c:v>
                </c:pt>
                <c:pt idx="8">
                  <c:v>8.8000000000000007</c:v>
                </c:pt>
                <c:pt idx="9">
                  <c:v>8.3000000000000007</c:v>
                </c:pt>
                <c:pt idx="10">
                  <c:v>8.6</c:v>
                </c:pt>
                <c:pt idx="11">
                  <c:v>8.3000000000000007</c:v>
                </c:pt>
                <c:pt idx="12">
                  <c:v>8.6999999999999993</c:v>
                </c:pt>
                <c:pt idx="13">
                  <c:v>8.9</c:v>
                </c:pt>
                <c:pt idx="14">
                  <c:v>8.8000000000000007</c:v>
                </c:pt>
                <c:pt idx="15">
                  <c:v>8.6999999999999993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YI BI SHENG        SLI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9.1</c:v>
                </c:pt>
                <c:pt idx="1">
                  <c:v>8.9</c:v>
                </c:pt>
                <c:pt idx="2">
                  <c:v>9.3000000000000007</c:v>
                </c:pt>
                <c:pt idx="3">
                  <c:v>9.6</c:v>
                </c:pt>
                <c:pt idx="4">
                  <c:v>9.4</c:v>
                </c:pt>
                <c:pt idx="5">
                  <c:v>9.3000000000000007</c:v>
                </c:pt>
                <c:pt idx="6">
                  <c:v>9.1</c:v>
                </c:pt>
                <c:pt idx="7">
                  <c:v>9.1</c:v>
                </c:pt>
                <c:pt idx="8">
                  <c:v>9.1</c:v>
                </c:pt>
                <c:pt idx="9">
                  <c:v>8.9</c:v>
                </c:pt>
                <c:pt idx="10">
                  <c:v>9.1999999999999993</c:v>
                </c:pt>
                <c:pt idx="11">
                  <c:v>9.1</c:v>
                </c:pt>
                <c:pt idx="12">
                  <c:v>8.6999999999999993</c:v>
                </c:pt>
                <c:pt idx="13">
                  <c:v>8.3000000000000007</c:v>
                </c:pt>
                <c:pt idx="14">
                  <c:v>8.4</c:v>
                </c:pt>
                <c:pt idx="15">
                  <c:v>8.8000000000000007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URSOFALK           FLK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3.7</c:v>
                </c:pt>
                <c:pt idx="1">
                  <c:v>4</c:v>
                </c:pt>
                <c:pt idx="2">
                  <c:v>4.4000000000000004</c:v>
                </c:pt>
                <c:pt idx="3">
                  <c:v>4.0999999999999996</c:v>
                </c:pt>
                <c:pt idx="4">
                  <c:v>4</c:v>
                </c:pt>
                <c:pt idx="5">
                  <c:v>4.0999999999999996</c:v>
                </c:pt>
                <c:pt idx="6">
                  <c:v>5.2</c:v>
                </c:pt>
                <c:pt idx="7">
                  <c:v>4.5999999999999996</c:v>
                </c:pt>
                <c:pt idx="8">
                  <c:v>4.7</c:v>
                </c:pt>
                <c:pt idx="9">
                  <c:v>4.8</c:v>
                </c:pt>
                <c:pt idx="10">
                  <c:v>5.3</c:v>
                </c:pt>
                <c:pt idx="11">
                  <c:v>5</c:v>
                </c:pt>
                <c:pt idx="12">
                  <c:v>4.9000000000000004</c:v>
                </c:pt>
                <c:pt idx="13">
                  <c:v>5</c:v>
                </c:pt>
                <c:pt idx="14">
                  <c:v>5.5</c:v>
                </c:pt>
                <c:pt idx="15">
                  <c:v>5.3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SHUANG YI JIAN     SHQ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5.6</c:v>
                </c:pt>
                <c:pt idx="1">
                  <c:v>5</c:v>
                </c:pt>
                <c:pt idx="2">
                  <c:v>5.0999999999999996</c:v>
                </c:pt>
                <c:pt idx="3">
                  <c:v>4.8</c:v>
                </c:pt>
                <c:pt idx="4">
                  <c:v>4.8</c:v>
                </c:pt>
                <c:pt idx="5">
                  <c:v>4.9000000000000004</c:v>
                </c:pt>
                <c:pt idx="6">
                  <c:v>5</c:v>
                </c:pt>
                <c:pt idx="7">
                  <c:v>5.0999999999999996</c:v>
                </c:pt>
                <c:pt idx="8">
                  <c:v>5.2</c:v>
                </c:pt>
                <c:pt idx="9">
                  <c:v>5.3</c:v>
                </c:pt>
                <c:pt idx="10">
                  <c:v>5.2</c:v>
                </c:pt>
                <c:pt idx="11">
                  <c:v>5.5</c:v>
                </c:pt>
                <c:pt idx="12">
                  <c:v>5.2</c:v>
                </c:pt>
                <c:pt idx="13">
                  <c:v>5.3</c:v>
                </c:pt>
                <c:pt idx="14">
                  <c:v>5</c:v>
                </c:pt>
                <c:pt idx="15">
                  <c:v>4.9000000000000004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STRONGER NEO-MINOP EI2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4.9000000000000004</c:v>
                </c:pt>
                <c:pt idx="1">
                  <c:v>4.8</c:v>
                </c:pt>
                <c:pt idx="2">
                  <c:v>4.3</c:v>
                </c:pt>
                <c:pt idx="3">
                  <c:v>4.0999999999999996</c:v>
                </c:pt>
                <c:pt idx="4">
                  <c:v>4.4000000000000004</c:v>
                </c:pt>
                <c:pt idx="5">
                  <c:v>4.2</c:v>
                </c:pt>
                <c:pt idx="6">
                  <c:v>4.3</c:v>
                </c:pt>
                <c:pt idx="7">
                  <c:v>4.2</c:v>
                </c:pt>
                <c:pt idx="8">
                  <c:v>4.2</c:v>
                </c:pt>
                <c:pt idx="9">
                  <c:v>4.5</c:v>
                </c:pt>
                <c:pt idx="10">
                  <c:v>4.5</c:v>
                </c:pt>
                <c:pt idx="11">
                  <c:v>4.5999999999999996</c:v>
                </c:pt>
                <c:pt idx="12">
                  <c:v>4.5</c:v>
                </c:pt>
                <c:pt idx="13">
                  <c:v>4.5999999999999996</c:v>
                </c:pt>
                <c:pt idx="14">
                  <c:v>4.5</c:v>
                </c:pt>
                <c:pt idx="15">
                  <c:v>4.9000000000000004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BAI SAI NUO        BXP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3</c:v>
                </c:pt>
                <c:pt idx="1">
                  <c:v>3.1</c:v>
                </c:pt>
                <c:pt idx="2">
                  <c:v>3.3</c:v>
                </c:pt>
                <c:pt idx="3">
                  <c:v>3.2</c:v>
                </c:pt>
                <c:pt idx="4">
                  <c:v>3.1</c:v>
                </c:pt>
                <c:pt idx="5">
                  <c:v>3.3</c:v>
                </c:pt>
                <c:pt idx="6">
                  <c:v>3.7</c:v>
                </c:pt>
                <c:pt idx="7">
                  <c:v>3.5</c:v>
                </c:pt>
                <c:pt idx="8">
                  <c:v>3.5</c:v>
                </c:pt>
                <c:pt idx="9">
                  <c:v>3.8</c:v>
                </c:pt>
                <c:pt idx="10">
                  <c:v>4</c:v>
                </c:pt>
                <c:pt idx="11">
                  <c:v>3.9</c:v>
                </c:pt>
                <c:pt idx="12">
                  <c:v>3.9</c:v>
                </c:pt>
                <c:pt idx="13">
                  <c:v>4.0999999999999996</c:v>
                </c:pt>
                <c:pt idx="14">
                  <c:v>4.5</c:v>
                </c:pt>
                <c:pt idx="15">
                  <c:v>4.4000000000000004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TIANQING GAN PING  JTQ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2.9</c:v>
                </c:pt>
                <c:pt idx="1">
                  <c:v>3</c:v>
                </c:pt>
                <c:pt idx="2">
                  <c:v>3.3</c:v>
                </c:pt>
                <c:pt idx="3">
                  <c:v>3.1</c:v>
                </c:pt>
                <c:pt idx="4">
                  <c:v>3.1</c:v>
                </c:pt>
                <c:pt idx="5">
                  <c:v>3.2</c:v>
                </c:pt>
                <c:pt idx="6">
                  <c:v>3.1</c:v>
                </c:pt>
                <c:pt idx="7">
                  <c:v>3</c:v>
                </c:pt>
                <c:pt idx="8">
                  <c:v>3</c:v>
                </c:pt>
                <c:pt idx="9">
                  <c:v>3.3</c:v>
                </c:pt>
                <c:pt idx="10">
                  <c:v>3.5</c:v>
                </c:pt>
                <c:pt idx="11">
                  <c:v>3.4</c:v>
                </c:pt>
                <c:pt idx="12">
                  <c:v>3.4</c:v>
                </c:pt>
                <c:pt idx="13">
                  <c:v>3.6</c:v>
                </c:pt>
                <c:pt idx="14">
                  <c:v>3.6</c:v>
                </c:pt>
                <c:pt idx="15">
                  <c:v>3.4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TRANSMETIL         KNO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4</c:v>
                </c:pt>
                <c:pt idx="1">
                  <c:v>3.5</c:v>
                </c:pt>
                <c:pt idx="2">
                  <c:v>3.1</c:v>
                </c:pt>
                <c:pt idx="3">
                  <c:v>3.3</c:v>
                </c:pt>
                <c:pt idx="4">
                  <c:v>3.3</c:v>
                </c:pt>
                <c:pt idx="5">
                  <c:v>3.2</c:v>
                </c:pt>
                <c:pt idx="6">
                  <c:v>3.3</c:v>
                </c:pt>
                <c:pt idx="7">
                  <c:v>3.2</c:v>
                </c:pt>
                <c:pt idx="8">
                  <c:v>3.3</c:v>
                </c:pt>
                <c:pt idx="9">
                  <c:v>3.3</c:v>
                </c:pt>
                <c:pt idx="10">
                  <c:v>3.1</c:v>
                </c:pt>
                <c:pt idx="11">
                  <c:v>3.2</c:v>
                </c:pt>
                <c:pt idx="12">
                  <c:v>3.1</c:v>
                </c:pt>
                <c:pt idx="13">
                  <c:v>3</c:v>
                </c:pt>
                <c:pt idx="14">
                  <c:v>2.9</c:v>
                </c:pt>
                <c:pt idx="15">
                  <c:v>2.9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LV TING NUO        S-Y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3.3</c:v>
                </c:pt>
                <c:pt idx="1">
                  <c:v>3</c:v>
                </c:pt>
                <c:pt idx="2">
                  <c:v>3</c:v>
                </c:pt>
                <c:pt idx="3">
                  <c:v>3.2</c:v>
                </c:pt>
                <c:pt idx="4">
                  <c:v>3.2</c:v>
                </c:pt>
                <c:pt idx="5">
                  <c:v>3</c:v>
                </c:pt>
                <c:pt idx="6">
                  <c:v>3</c:v>
                </c:pt>
                <c:pt idx="7">
                  <c:v>3</c:v>
                </c:pt>
                <c:pt idx="8">
                  <c:v>3.1</c:v>
                </c:pt>
                <c:pt idx="9">
                  <c:v>2.9</c:v>
                </c:pt>
                <c:pt idx="10">
                  <c:v>3</c:v>
                </c:pt>
                <c:pt idx="11">
                  <c:v>3</c:v>
                </c:pt>
                <c:pt idx="12">
                  <c:v>2.9</c:v>
                </c:pt>
                <c:pt idx="13">
                  <c:v>3</c:v>
                </c:pt>
                <c:pt idx="14">
                  <c:v>2.9</c:v>
                </c:pt>
                <c:pt idx="15">
                  <c:v>2.9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54867968"/>
        <c:axId val="154868736"/>
      </c:lineChart>
      <c:catAx>
        <c:axId val="154867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54868736"/>
        <c:crosses val="autoZero"/>
        <c:auto val="1"/>
        <c:lblAlgn val="ctr"/>
        <c:lblOffset val="100"/>
        <c:noMultiLvlLbl val="0"/>
      </c:catAx>
      <c:valAx>
        <c:axId val="15486873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548679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5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TCM-Patch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89.6</c:v>
                </c:pt>
                <c:pt idx="1">
                  <c:v>88.8</c:v>
                </c:pt>
                <c:pt idx="2">
                  <c:v>88.3</c:v>
                </c:pt>
                <c:pt idx="3">
                  <c:v>87.6</c:v>
                </c:pt>
                <c:pt idx="4">
                  <c:v>86.6</c:v>
                </c:pt>
                <c:pt idx="5">
                  <c:v>85.9</c:v>
                </c:pt>
                <c:pt idx="6">
                  <c:v>85.5</c:v>
                </c:pt>
                <c:pt idx="7">
                  <c:v>85</c:v>
                </c:pt>
                <c:pt idx="8">
                  <c:v>84.7</c:v>
                </c:pt>
                <c:pt idx="9">
                  <c:v>84.1</c:v>
                </c:pt>
                <c:pt idx="10">
                  <c:v>83.5</c:v>
                </c:pt>
                <c:pt idx="11">
                  <c:v>82.9</c:v>
                </c:pt>
                <c:pt idx="12">
                  <c:v>82.1</c:v>
                </c:pt>
                <c:pt idx="13">
                  <c:v>81.400000000000006</c:v>
                </c:pt>
                <c:pt idx="14">
                  <c:v>80.599999999999994</c:v>
                </c:pt>
                <c:pt idx="15">
                  <c:v>79.900000000000006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M02-Patch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10.4</c:v>
                </c:pt>
                <c:pt idx="1">
                  <c:v>11.2</c:v>
                </c:pt>
                <c:pt idx="2">
                  <c:v>11.7</c:v>
                </c:pt>
                <c:pt idx="3">
                  <c:v>12.4</c:v>
                </c:pt>
                <c:pt idx="4">
                  <c:v>13.4</c:v>
                </c:pt>
                <c:pt idx="5">
                  <c:v>14.1</c:v>
                </c:pt>
                <c:pt idx="6">
                  <c:v>14.5</c:v>
                </c:pt>
                <c:pt idx="7">
                  <c:v>15</c:v>
                </c:pt>
                <c:pt idx="8">
                  <c:v>15.3</c:v>
                </c:pt>
                <c:pt idx="9">
                  <c:v>15.9</c:v>
                </c:pt>
                <c:pt idx="10">
                  <c:v>16.5</c:v>
                </c:pt>
                <c:pt idx="11">
                  <c:v>17.100000000000001</c:v>
                </c:pt>
                <c:pt idx="12">
                  <c:v>17.899999999999999</c:v>
                </c:pt>
                <c:pt idx="13">
                  <c:v>18.600000000000001</c:v>
                </c:pt>
                <c:pt idx="14">
                  <c:v>19.399999999999999</c:v>
                </c:pt>
                <c:pt idx="15">
                  <c:v>20.100000000000001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3276544"/>
        <c:axId val="23290624"/>
      </c:lineChart>
      <c:catAx>
        <c:axId val="232765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3290624"/>
        <c:crosses val="autoZero"/>
        <c:auto val="1"/>
        <c:lblAlgn val="ctr"/>
        <c:lblOffset val="100"/>
        <c:noMultiLvlLbl val="0"/>
      </c:catAx>
      <c:valAx>
        <c:axId val="23290624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32765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Mino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6.5</c:v>
              </c:pt>
            </c:numLit>
          </c:val>
        </c:ser>
        <c:ser>
          <c:idx val="1"/>
          <c:order val="1"/>
          <c:tx>
            <c:v>TIANQING GANMEI    JTQ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6.8</c:v>
              </c:pt>
            </c:numLit>
          </c:val>
        </c:ser>
        <c:ser>
          <c:idx val="2"/>
          <c:order val="2"/>
          <c:tx>
            <c:v>A TUO MO LAN       CQY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11.4</c:v>
              </c:pt>
            </c:numLit>
          </c:val>
        </c:ser>
        <c:ser>
          <c:idx val="3"/>
          <c:order val="3"/>
          <c:tx>
            <c:v>YI BI SHENG        SLI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3.1</c:v>
              </c:pt>
            </c:numLit>
          </c:val>
        </c:ser>
        <c:ser>
          <c:idx val="4"/>
          <c:order val="4"/>
          <c:tx>
            <c:v>URSOFALK           FLK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12.5</c:v>
              </c:pt>
            </c:numLit>
          </c:val>
        </c:ser>
        <c:ser>
          <c:idx val="5"/>
          <c:order val="5"/>
          <c:tx>
            <c:v>SHUANG YI JIAN     SHQ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-5.3</c:v>
              </c:pt>
            </c:numLit>
          </c:val>
        </c:ser>
        <c:ser>
          <c:idx val="6"/>
          <c:order val="6"/>
          <c:tx>
            <c:v>STRONGER NEO-MINOP EI2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13.1</c:v>
              </c:pt>
            </c:numLit>
          </c:val>
        </c:ser>
        <c:ser>
          <c:idx val="7"/>
          <c:order val="7"/>
          <c:tx>
            <c:v>BAI SAI NUO        BXP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19.899999999999999</c:v>
              </c:pt>
            </c:numLit>
          </c:val>
        </c:ser>
        <c:ser>
          <c:idx val="8"/>
          <c:order val="8"/>
          <c:tx>
            <c:v>TIANQING GAN PING  JTQ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5.7</c:v>
              </c:pt>
            </c:numLit>
          </c:val>
        </c:ser>
        <c:ser>
          <c:idx val="9"/>
          <c:order val="9"/>
          <c:tx>
            <c:v>TRANSMETIL         KNO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-3.4</c:v>
              </c:pt>
            </c:numLit>
          </c:val>
        </c:ser>
        <c:ser>
          <c:idx val="10"/>
          <c:order val="10"/>
          <c:tx>
            <c:v>LV TING NUO        S-Y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4.2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63411072"/>
        <c:axId val="163412608"/>
      </c:barChart>
      <c:catAx>
        <c:axId val="1634110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3412608"/>
        <c:crosses val="autoZero"/>
        <c:auto val="1"/>
        <c:lblAlgn val="ctr"/>
        <c:lblOffset val="100"/>
        <c:noMultiLvlLbl val="0"/>
      </c:catAx>
      <c:valAx>
        <c:axId val="1634126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34110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6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3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Glycyrrhizinate-total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3017.7388000000001</c:v>
                </c:pt>
                <c:pt idx="1">
                  <c:v>3217.6214</c:v>
                </c:pt>
                <c:pt idx="2">
                  <c:v>3405.9459999999999</c:v>
                </c:pt>
                <c:pt idx="3">
                  <c:v>3497.8036000000002</c:v>
                </c:pt>
                <c:pt idx="4">
                  <c:v>3640.4115999999999</c:v>
                </c:pt>
                <c:pt idx="5">
                  <c:v>3793.2667999999999</c:v>
                </c:pt>
                <c:pt idx="6">
                  <c:v>3844.2750999999998</c:v>
                </c:pt>
                <c:pt idx="7">
                  <c:v>3931.8656000000001</c:v>
                </c:pt>
                <c:pt idx="8">
                  <c:v>3995.4850999999999</c:v>
                </c:pt>
                <c:pt idx="9">
                  <c:v>4083.2912999999999</c:v>
                </c:pt>
                <c:pt idx="10">
                  <c:v>4223.8963000000003</c:v>
                </c:pt>
                <c:pt idx="11">
                  <c:v>4323.5475999999999</c:v>
                </c:pt>
                <c:pt idx="12">
                  <c:v>4445.6175000000003</c:v>
                </c:pt>
                <c:pt idx="13">
                  <c:v>4546.3705</c:v>
                </c:pt>
                <c:pt idx="14">
                  <c:v>4607.9049999999997</c:v>
                </c:pt>
                <c:pt idx="15">
                  <c:v>4690.8792999999996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Monoammonium Glycyrrhizinate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1717.4613999999999</c:v>
                </c:pt>
                <c:pt idx="1">
                  <c:v>1756.7555</c:v>
                </c:pt>
                <c:pt idx="2">
                  <c:v>1793.6398999999999</c:v>
                </c:pt>
                <c:pt idx="3">
                  <c:v>1786.854</c:v>
                </c:pt>
                <c:pt idx="4">
                  <c:v>1811.5410999999999</c:v>
                </c:pt>
                <c:pt idx="5">
                  <c:v>1843.508</c:v>
                </c:pt>
                <c:pt idx="6">
                  <c:v>1879.9556</c:v>
                </c:pt>
                <c:pt idx="7">
                  <c:v>1926.3433</c:v>
                </c:pt>
                <c:pt idx="8">
                  <c:v>1952.9248</c:v>
                </c:pt>
                <c:pt idx="9">
                  <c:v>2001.0175999999999</c:v>
                </c:pt>
                <c:pt idx="10">
                  <c:v>2034.0794000000001</c:v>
                </c:pt>
                <c:pt idx="11">
                  <c:v>2057.7593999999999</c:v>
                </c:pt>
                <c:pt idx="12">
                  <c:v>2090.596</c:v>
                </c:pt>
                <c:pt idx="13">
                  <c:v>2110.6668</c:v>
                </c:pt>
                <c:pt idx="14">
                  <c:v>2113.4762999999998</c:v>
                </c:pt>
                <c:pt idx="15">
                  <c:v>2162.6343000000002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Isoglycyrrhizic Acid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1008.5634</c:v>
                </c:pt>
                <c:pt idx="1">
                  <c:v>1152.0519999999999</c:v>
                </c:pt>
                <c:pt idx="2">
                  <c:v>1283.5838000000001</c:v>
                </c:pt>
                <c:pt idx="3">
                  <c:v>1373.2320999999999</c:v>
                </c:pt>
                <c:pt idx="4">
                  <c:v>1478.5192</c:v>
                </c:pt>
                <c:pt idx="5">
                  <c:v>1587.6342</c:v>
                </c:pt>
                <c:pt idx="6">
                  <c:v>1600.7518</c:v>
                </c:pt>
                <c:pt idx="7">
                  <c:v>1638.7251000000001</c:v>
                </c:pt>
                <c:pt idx="8">
                  <c:v>1673.0164</c:v>
                </c:pt>
                <c:pt idx="9">
                  <c:v>1702.2619999999999</c:v>
                </c:pt>
                <c:pt idx="10">
                  <c:v>1789.5905</c:v>
                </c:pt>
                <c:pt idx="11">
                  <c:v>1849.6996999999999</c:v>
                </c:pt>
                <c:pt idx="12">
                  <c:v>1923.6691000000001</c:v>
                </c:pt>
                <c:pt idx="13">
                  <c:v>1990.8389</c:v>
                </c:pt>
                <c:pt idx="14">
                  <c:v>2048.4025000000001</c:v>
                </c:pt>
                <c:pt idx="15">
                  <c:v>2078.8195999999998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S_04!$K$3:$K$4</c:f>
              <c:strCache>
                <c:ptCount val="1"/>
                <c:pt idx="0">
                  <c:v>Diammonium Glycyrrhizinate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S_04!$K$5:$K$20</c:f>
              <c:numCache>
                <c:formatCode>#,##0.00</c:formatCode>
                <c:ptCount val="16"/>
                <c:pt idx="0">
                  <c:v>291.714</c:v>
                </c:pt>
                <c:pt idx="1">
                  <c:v>308.81389999999999</c:v>
                </c:pt>
                <c:pt idx="2">
                  <c:v>328.72230000000002</c:v>
                </c:pt>
                <c:pt idx="3">
                  <c:v>337.7176</c:v>
                </c:pt>
                <c:pt idx="4">
                  <c:v>350.35140000000001</c:v>
                </c:pt>
                <c:pt idx="5">
                  <c:v>362.12459999999999</c:v>
                </c:pt>
                <c:pt idx="6">
                  <c:v>363.5677</c:v>
                </c:pt>
                <c:pt idx="7">
                  <c:v>366.79719999999998</c:v>
                </c:pt>
                <c:pt idx="8">
                  <c:v>369.54390000000001</c:v>
                </c:pt>
                <c:pt idx="9">
                  <c:v>380.01170000000002</c:v>
                </c:pt>
                <c:pt idx="10">
                  <c:v>400.22640000000001</c:v>
                </c:pt>
                <c:pt idx="11">
                  <c:v>416.08850000000001</c:v>
                </c:pt>
                <c:pt idx="12">
                  <c:v>431.35250000000002</c:v>
                </c:pt>
                <c:pt idx="13">
                  <c:v>444.86470000000003</c:v>
                </c:pt>
                <c:pt idx="14">
                  <c:v>446.02629999999999</c:v>
                </c:pt>
                <c:pt idx="15">
                  <c:v>449.42540000000002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65753216"/>
        <c:axId val="165755904"/>
      </c:lineChart>
      <c:catAx>
        <c:axId val="1657532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65755904"/>
        <c:crosses val="autoZero"/>
        <c:auto val="1"/>
        <c:lblAlgn val="ctr"/>
        <c:lblOffset val="100"/>
        <c:noMultiLvlLbl val="0"/>
      </c:catAx>
      <c:valAx>
        <c:axId val="165755904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657532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Glycyrrhizinate-total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8.5</c:v>
              </c:pt>
            </c:numLit>
          </c:val>
        </c:ser>
        <c:ser>
          <c:idx val="1"/>
          <c:order val="1"/>
          <c:tx>
            <c:v>Monoammonium Glycyrrhizinate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5.0999999999999996</c:v>
              </c:pt>
            </c:numLit>
          </c:val>
        </c:ser>
        <c:ser>
          <c:idx val="2"/>
          <c:order val="2"/>
          <c:tx>
            <c:v>Isoglycyrrhizic Acid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12.4</c:v>
              </c:pt>
            </c:numLit>
          </c:val>
        </c:ser>
        <c:ser>
          <c:idx val="3"/>
          <c:order val="3"/>
          <c:tx>
            <c:v>Diammonium Glycyrrhizinate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66279424"/>
        <c:axId val="166281216"/>
      </c:barChart>
      <c:catAx>
        <c:axId val="1662794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281216"/>
        <c:crosses val="autoZero"/>
        <c:auto val="1"/>
        <c:lblAlgn val="ctr"/>
        <c:lblOffset val="100"/>
        <c:noMultiLvlLbl val="0"/>
      </c:catAx>
      <c:valAx>
        <c:axId val="1662812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62794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3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Glycyrrhizinate-total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858.06859999999995</c:v>
                </c:pt>
                <c:pt idx="1">
                  <c:v>938.83920000000001</c:v>
                </c:pt>
                <c:pt idx="2">
                  <c:v>856.00199999999995</c:v>
                </c:pt>
                <c:pt idx="3">
                  <c:v>844.89380000000006</c:v>
                </c:pt>
                <c:pt idx="4">
                  <c:v>1000.6766</c:v>
                </c:pt>
                <c:pt idx="5">
                  <c:v>1091.6943000000001</c:v>
                </c:pt>
                <c:pt idx="6">
                  <c:v>907.0104</c:v>
                </c:pt>
                <c:pt idx="7">
                  <c:v>932.48429999999996</c:v>
                </c:pt>
                <c:pt idx="8">
                  <c:v>1064.2961</c:v>
                </c:pt>
                <c:pt idx="9">
                  <c:v>1179.5006000000001</c:v>
                </c:pt>
                <c:pt idx="10">
                  <c:v>1047.6152999999999</c:v>
                </c:pt>
                <c:pt idx="11">
                  <c:v>1032.1357</c:v>
                </c:pt>
                <c:pt idx="12">
                  <c:v>1186.366</c:v>
                </c:pt>
                <c:pt idx="13">
                  <c:v>1280.2535</c:v>
                </c:pt>
                <c:pt idx="14">
                  <c:v>1109.1498999999999</c:v>
                </c:pt>
                <c:pt idx="15">
                  <c:v>1115.1098999999999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Isoglycyrrhizic Acid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312.82369999999997</c:v>
                </c:pt>
                <c:pt idx="1">
                  <c:v>362.99900000000002</c:v>
                </c:pt>
                <c:pt idx="2">
                  <c:v>346.74779999999998</c:v>
                </c:pt>
                <c:pt idx="3">
                  <c:v>350.66149999999999</c:v>
                </c:pt>
                <c:pt idx="4">
                  <c:v>418.11079999999998</c:v>
                </c:pt>
                <c:pt idx="5">
                  <c:v>472.11410000000001</c:v>
                </c:pt>
                <c:pt idx="6">
                  <c:v>359.86529999999999</c:v>
                </c:pt>
                <c:pt idx="7">
                  <c:v>388.63479999999998</c:v>
                </c:pt>
                <c:pt idx="8">
                  <c:v>452.40210000000002</c:v>
                </c:pt>
                <c:pt idx="9">
                  <c:v>501.35969999999998</c:v>
                </c:pt>
                <c:pt idx="10">
                  <c:v>447.19380000000001</c:v>
                </c:pt>
                <c:pt idx="11">
                  <c:v>448.74400000000003</c:v>
                </c:pt>
                <c:pt idx="12">
                  <c:v>526.37149999999997</c:v>
                </c:pt>
                <c:pt idx="13">
                  <c:v>568.52949999999998</c:v>
                </c:pt>
                <c:pt idx="14">
                  <c:v>504.75740000000002</c:v>
                </c:pt>
                <c:pt idx="15">
                  <c:v>479.16120000000001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Monoammonium Glycyrrhizinate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465.36070000000001</c:v>
                </c:pt>
                <c:pt idx="1">
                  <c:v>486.39179999999999</c:v>
                </c:pt>
                <c:pt idx="2">
                  <c:v>422.95460000000003</c:v>
                </c:pt>
                <c:pt idx="3">
                  <c:v>412.14699999999999</c:v>
                </c:pt>
                <c:pt idx="4">
                  <c:v>490.0478</c:v>
                </c:pt>
                <c:pt idx="5">
                  <c:v>518.35860000000002</c:v>
                </c:pt>
                <c:pt idx="6">
                  <c:v>459.40230000000003</c:v>
                </c:pt>
                <c:pt idx="7">
                  <c:v>458.53469999999999</c:v>
                </c:pt>
                <c:pt idx="8">
                  <c:v>516.62929999999994</c:v>
                </c:pt>
                <c:pt idx="9">
                  <c:v>566.45140000000004</c:v>
                </c:pt>
                <c:pt idx="10">
                  <c:v>492.464</c:v>
                </c:pt>
                <c:pt idx="11">
                  <c:v>482.21469999999999</c:v>
                </c:pt>
                <c:pt idx="12">
                  <c:v>549.46579999999994</c:v>
                </c:pt>
                <c:pt idx="13">
                  <c:v>586.52229999999997</c:v>
                </c:pt>
                <c:pt idx="14">
                  <c:v>495.27350000000001</c:v>
                </c:pt>
                <c:pt idx="15">
                  <c:v>531.37279999999998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S_04!$K$3:$K$4</c:f>
              <c:strCache>
                <c:ptCount val="1"/>
                <c:pt idx="0">
                  <c:v>Diammonium Glycyrrhizinate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S_04!$K$5:$K$20</c:f>
              <c:numCache>
                <c:formatCode>#,##0.00</c:formatCode>
                <c:ptCount val="16"/>
                <c:pt idx="0">
                  <c:v>79.884200000000007</c:v>
                </c:pt>
                <c:pt idx="1">
                  <c:v>89.448400000000007</c:v>
                </c:pt>
                <c:pt idx="2">
                  <c:v>86.299599999999998</c:v>
                </c:pt>
                <c:pt idx="3">
                  <c:v>82.085300000000004</c:v>
                </c:pt>
                <c:pt idx="4">
                  <c:v>92.518100000000004</c:v>
                </c:pt>
                <c:pt idx="5">
                  <c:v>101.2216</c:v>
                </c:pt>
                <c:pt idx="6">
                  <c:v>87.742800000000003</c:v>
                </c:pt>
                <c:pt idx="7">
                  <c:v>85.314800000000005</c:v>
                </c:pt>
                <c:pt idx="8">
                  <c:v>95.264700000000005</c:v>
                </c:pt>
                <c:pt idx="9">
                  <c:v>111.68940000000001</c:v>
                </c:pt>
                <c:pt idx="10">
                  <c:v>107.9575</c:v>
                </c:pt>
                <c:pt idx="11">
                  <c:v>101.1769</c:v>
                </c:pt>
                <c:pt idx="12">
                  <c:v>110.5287</c:v>
                </c:pt>
                <c:pt idx="13">
                  <c:v>125.2017</c:v>
                </c:pt>
                <c:pt idx="14">
                  <c:v>109.119</c:v>
                </c:pt>
                <c:pt idx="15">
                  <c:v>104.57599999999999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65657216"/>
        <c:axId val="165762944"/>
      </c:lineChart>
      <c:catAx>
        <c:axId val="1656572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65762944"/>
        <c:crosses val="autoZero"/>
        <c:auto val="1"/>
        <c:lblAlgn val="ctr"/>
        <c:lblOffset val="100"/>
        <c:noMultiLvlLbl val="0"/>
      </c:catAx>
      <c:valAx>
        <c:axId val="165762944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656572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Glycyrrhizinate-total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</c:v>
              </c:pt>
            </c:numLit>
          </c:val>
        </c:ser>
        <c:ser>
          <c:idx val="1"/>
          <c:order val="1"/>
          <c:tx>
            <c:v>Isoglycyrrhizic Acid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6.8</c:v>
              </c:pt>
            </c:numLit>
          </c:val>
        </c:ser>
        <c:ser>
          <c:idx val="2"/>
          <c:order val="2"/>
          <c:tx>
            <c:v>Monoammonium Glycyrrhizinate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10.199999999999999</c:v>
              </c:pt>
            </c:numLit>
          </c:val>
        </c:ser>
        <c:ser>
          <c:idx val="3"/>
          <c:order val="3"/>
          <c:tx>
            <c:v>Diammonium Glycyrrhizinate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3.4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66267136"/>
        <c:axId val="166277888"/>
      </c:barChart>
      <c:catAx>
        <c:axId val="166267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277888"/>
        <c:crosses val="autoZero"/>
        <c:auto val="1"/>
        <c:lblAlgn val="ctr"/>
        <c:lblOffset val="100"/>
        <c:noMultiLvlLbl val="0"/>
      </c:catAx>
      <c:valAx>
        <c:axId val="166277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62671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TIANQING GANMEI    JTQ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33.4</c:v>
                </c:pt>
                <c:pt idx="1">
                  <c:v>35.799999999999997</c:v>
                </c:pt>
                <c:pt idx="2">
                  <c:v>37.700000000000003</c:v>
                </c:pt>
                <c:pt idx="3">
                  <c:v>39.299999999999997</c:v>
                </c:pt>
                <c:pt idx="4">
                  <c:v>40.6</c:v>
                </c:pt>
                <c:pt idx="5">
                  <c:v>41.9</c:v>
                </c:pt>
                <c:pt idx="6">
                  <c:v>41.6</c:v>
                </c:pt>
                <c:pt idx="7">
                  <c:v>41.7</c:v>
                </c:pt>
                <c:pt idx="8">
                  <c:v>41.9</c:v>
                </c:pt>
                <c:pt idx="9">
                  <c:v>41.7</c:v>
                </c:pt>
                <c:pt idx="10">
                  <c:v>42.4</c:v>
                </c:pt>
                <c:pt idx="11">
                  <c:v>42.8</c:v>
                </c:pt>
                <c:pt idx="12">
                  <c:v>43.3</c:v>
                </c:pt>
                <c:pt idx="13">
                  <c:v>43.8</c:v>
                </c:pt>
                <c:pt idx="14">
                  <c:v>44.5</c:v>
                </c:pt>
                <c:pt idx="15">
                  <c:v>44.3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STRONGER NEO-MINOP EI2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12.4</c:v>
                </c:pt>
                <c:pt idx="1">
                  <c:v>12.3</c:v>
                </c:pt>
                <c:pt idx="2">
                  <c:v>11.9</c:v>
                </c:pt>
                <c:pt idx="3">
                  <c:v>11.5</c:v>
                </c:pt>
                <c:pt idx="4">
                  <c:v>11.1</c:v>
                </c:pt>
                <c:pt idx="5">
                  <c:v>10.8</c:v>
                </c:pt>
                <c:pt idx="6">
                  <c:v>10.9</c:v>
                </c:pt>
                <c:pt idx="7">
                  <c:v>10.9</c:v>
                </c:pt>
                <c:pt idx="8">
                  <c:v>10.8</c:v>
                </c:pt>
                <c:pt idx="9">
                  <c:v>11</c:v>
                </c:pt>
                <c:pt idx="10">
                  <c:v>11</c:v>
                </c:pt>
                <c:pt idx="11">
                  <c:v>11.2</c:v>
                </c:pt>
                <c:pt idx="12">
                  <c:v>11.2</c:v>
                </c:pt>
                <c:pt idx="13">
                  <c:v>11.1</c:v>
                </c:pt>
                <c:pt idx="14">
                  <c:v>11.1</c:v>
                </c:pt>
                <c:pt idx="15">
                  <c:v>11.2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TIANQING GAN PING  JTQ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7.4</c:v>
                </c:pt>
                <c:pt idx="1">
                  <c:v>7.5</c:v>
                </c:pt>
                <c:pt idx="2">
                  <c:v>7.7</c:v>
                </c:pt>
                <c:pt idx="3">
                  <c:v>7.8</c:v>
                </c:pt>
                <c:pt idx="4">
                  <c:v>7.9</c:v>
                </c:pt>
                <c:pt idx="5">
                  <c:v>8</c:v>
                </c:pt>
                <c:pt idx="6">
                  <c:v>7.9</c:v>
                </c:pt>
                <c:pt idx="7">
                  <c:v>7.9</c:v>
                </c:pt>
                <c:pt idx="8">
                  <c:v>7.9</c:v>
                </c:pt>
                <c:pt idx="9">
                  <c:v>8</c:v>
                </c:pt>
                <c:pt idx="10">
                  <c:v>8.1999999999999993</c:v>
                </c:pt>
                <c:pt idx="11">
                  <c:v>8.4</c:v>
                </c:pt>
                <c:pt idx="12">
                  <c:v>8.5</c:v>
                </c:pt>
                <c:pt idx="13">
                  <c:v>8.6</c:v>
                </c:pt>
                <c:pt idx="14">
                  <c:v>8.6</c:v>
                </c:pt>
                <c:pt idx="15">
                  <c:v>8.6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COMPOUND GLYCYRRHI BK+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5.8</c:v>
                </c:pt>
                <c:pt idx="1">
                  <c:v>5.3</c:v>
                </c:pt>
                <c:pt idx="2">
                  <c:v>4.8</c:v>
                </c:pt>
                <c:pt idx="3">
                  <c:v>4.5999999999999996</c:v>
                </c:pt>
                <c:pt idx="4">
                  <c:v>4.7</c:v>
                </c:pt>
                <c:pt idx="5">
                  <c:v>4.8</c:v>
                </c:pt>
                <c:pt idx="6">
                  <c:v>5.0999999999999996</c:v>
                </c:pt>
                <c:pt idx="7">
                  <c:v>5.2</c:v>
                </c:pt>
                <c:pt idx="8">
                  <c:v>5.5</c:v>
                </c:pt>
                <c:pt idx="9">
                  <c:v>5.6</c:v>
                </c:pt>
                <c:pt idx="10">
                  <c:v>5.6</c:v>
                </c:pt>
                <c:pt idx="11">
                  <c:v>5.6</c:v>
                </c:pt>
                <c:pt idx="12">
                  <c:v>5.6</c:v>
                </c:pt>
                <c:pt idx="13">
                  <c:v>5.6</c:v>
                </c:pt>
                <c:pt idx="14">
                  <c:v>5.6</c:v>
                </c:pt>
                <c:pt idx="15">
                  <c:v>5.6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CO.GLYCYRRHIZIN    SX/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3.5</c:v>
                </c:pt>
                <c:pt idx="1">
                  <c:v>3.9</c:v>
                </c:pt>
                <c:pt idx="2">
                  <c:v>4.2</c:v>
                </c:pt>
                <c:pt idx="3">
                  <c:v>4.5</c:v>
                </c:pt>
                <c:pt idx="4">
                  <c:v>4.7</c:v>
                </c:pt>
                <c:pt idx="5">
                  <c:v>4.8</c:v>
                </c:pt>
                <c:pt idx="6">
                  <c:v>5</c:v>
                </c:pt>
                <c:pt idx="7">
                  <c:v>5</c:v>
                </c:pt>
                <c:pt idx="8">
                  <c:v>5</c:v>
                </c:pt>
                <c:pt idx="9">
                  <c:v>5</c:v>
                </c:pt>
                <c:pt idx="10">
                  <c:v>4.9000000000000004</c:v>
                </c:pt>
                <c:pt idx="11">
                  <c:v>4.8</c:v>
                </c:pt>
                <c:pt idx="12">
                  <c:v>4.9000000000000004</c:v>
                </c:pt>
                <c:pt idx="13">
                  <c:v>5</c:v>
                </c:pt>
                <c:pt idx="14">
                  <c:v>5</c:v>
                </c:pt>
                <c:pt idx="15">
                  <c:v>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CO. GLYCYRRHIZIN   SRI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5.7</c:v>
                </c:pt>
                <c:pt idx="1">
                  <c:v>5.2</c:v>
                </c:pt>
                <c:pt idx="2">
                  <c:v>4.8</c:v>
                </c:pt>
                <c:pt idx="3">
                  <c:v>4.2</c:v>
                </c:pt>
                <c:pt idx="4">
                  <c:v>3.9</c:v>
                </c:pt>
                <c:pt idx="5">
                  <c:v>3.7</c:v>
                </c:pt>
                <c:pt idx="6">
                  <c:v>3.6</c:v>
                </c:pt>
                <c:pt idx="7">
                  <c:v>3.7</c:v>
                </c:pt>
                <c:pt idx="8">
                  <c:v>3.7</c:v>
                </c:pt>
                <c:pt idx="9">
                  <c:v>3.8</c:v>
                </c:pt>
                <c:pt idx="10">
                  <c:v>3.8</c:v>
                </c:pt>
                <c:pt idx="11">
                  <c:v>3.9</c:v>
                </c:pt>
                <c:pt idx="12">
                  <c:v>3.9</c:v>
                </c:pt>
                <c:pt idx="13">
                  <c:v>3.9</c:v>
                </c:pt>
                <c:pt idx="14">
                  <c:v>3.9</c:v>
                </c:pt>
                <c:pt idx="15">
                  <c:v>3.9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GAN CHANG          SXP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2.8</c:v>
                </c:pt>
                <c:pt idx="1">
                  <c:v>2.9</c:v>
                </c:pt>
                <c:pt idx="2">
                  <c:v>3.2</c:v>
                </c:pt>
                <c:pt idx="3">
                  <c:v>3.2</c:v>
                </c:pt>
                <c:pt idx="4">
                  <c:v>3</c:v>
                </c:pt>
                <c:pt idx="5">
                  <c:v>3</c:v>
                </c:pt>
                <c:pt idx="6">
                  <c:v>2.8</c:v>
                </c:pt>
                <c:pt idx="7">
                  <c:v>2.9</c:v>
                </c:pt>
                <c:pt idx="8">
                  <c:v>3</c:v>
                </c:pt>
                <c:pt idx="9">
                  <c:v>3.1</c:v>
                </c:pt>
                <c:pt idx="10">
                  <c:v>3.2</c:v>
                </c:pt>
                <c:pt idx="11">
                  <c:v>3.2</c:v>
                </c:pt>
                <c:pt idx="12">
                  <c:v>3.2</c:v>
                </c:pt>
                <c:pt idx="13">
                  <c:v>3</c:v>
                </c:pt>
                <c:pt idx="14">
                  <c:v>2.9</c:v>
                </c:pt>
                <c:pt idx="15">
                  <c:v>2.9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CO.GLYCYRRHIZIN    SW9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1.8</c:v>
                </c:pt>
                <c:pt idx="1">
                  <c:v>2.2000000000000002</c:v>
                </c:pt>
                <c:pt idx="2">
                  <c:v>2.4</c:v>
                </c:pt>
                <c:pt idx="3">
                  <c:v>2.4</c:v>
                </c:pt>
                <c:pt idx="4">
                  <c:v>2.4</c:v>
                </c:pt>
                <c:pt idx="5">
                  <c:v>2.2999999999999998</c:v>
                </c:pt>
                <c:pt idx="6">
                  <c:v>2.2999999999999998</c:v>
                </c:pt>
                <c:pt idx="7">
                  <c:v>2.2999999999999998</c:v>
                </c:pt>
                <c:pt idx="8">
                  <c:v>2.2999999999999998</c:v>
                </c:pt>
                <c:pt idx="9">
                  <c:v>2.5</c:v>
                </c:pt>
                <c:pt idx="10">
                  <c:v>2.6</c:v>
                </c:pt>
                <c:pt idx="11">
                  <c:v>2.6</c:v>
                </c:pt>
                <c:pt idx="12">
                  <c:v>2.7</c:v>
                </c:pt>
                <c:pt idx="13">
                  <c:v>2.6</c:v>
                </c:pt>
                <c:pt idx="14">
                  <c:v>2.6</c:v>
                </c:pt>
                <c:pt idx="15">
                  <c:v>2.6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COMPOUND GLYCYRRHI S-N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1.4</c:v>
                </c:pt>
                <c:pt idx="1">
                  <c:v>1.5</c:v>
                </c:pt>
                <c:pt idx="2">
                  <c:v>1.5</c:v>
                </c:pt>
                <c:pt idx="3">
                  <c:v>1.4</c:v>
                </c:pt>
                <c:pt idx="4">
                  <c:v>1.3</c:v>
                </c:pt>
                <c:pt idx="5">
                  <c:v>1.4</c:v>
                </c:pt>
                <c:pt idx="6">
                  <c:v>1.6</c:v>
                </c:pt>
                <c:pt idx="7">
                  <c:v>1.7</c:v>
                </c:pt>
                <c:pt idx="8">
                  <c:v>1.9</c:v>
                </c:pt>
                <c:pt idx="9">
                  <c:v>1.9</c:v>
                </c:pt>
                <c:pt idx="10">
                  <c:v>2</c:v>
                </c:pt>
                <c:pt idx="11">
                  <c:v>2.1</c:v>
                </c:pt>
                <c:pt idx="12">
                  <c:v>2.2000000000000002</c:v>
                </c:pt>
                <c:pt idx="13">
                  <c:v>2.2999999999999998</c:v>
                </c:pt>
                <c:pt idx="14">
                  <c:v>2.4</c:v>
                </c:pt>
                <c:pt idx="15">
                  <c:v>2.5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SHUAI NENG         LUU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2.5</c:v>
                </c:pt>
                <c:pt idx="1">
                  <c:v>2.5</c:v>
                </c:pt>
                <c:pt idx="2">
                  <c:v>2.5</c:v>
                </c:pt>
                <c:pt idx="3">
                  <c:v>2.6</c:v>
                </c:pt>
                <c:pt idx="4">
                  <c:v>2.5</c:v>
                </c:pt>
                <c:pt idx="5">
                  <c:v>2.2999999999999998</c:v>
                </c:pt>
                <c:pt idx="6">
                  <c:v>2.2999999999999998</c:v>
                </c:pt>
                <c:pt idx="7">
                  <c:v>2.2000000000000002</c:v>
                </c:pt>
                <c:pt idx="8">
                  <c:v>2.1</c:v>
                </c:pt>
                <c:pt idx="9">
                  <c:v>2.1</c:v>
                </c:pt>
                <c:pt idx="10">
                  <c:v>1.9</c:v>
                </c:pt>
                <c:pt idx="11">
                  <c:v>1.8</c:v>
                </c:pt>
                <c:pt idx="12">
                  <c:v>1.8</c:v>
                </c:pt>
                <c:pt idx="13">
                  <c:v>1.8</c:v>
                </c:pt>
                <c:pt idx="14">
                  <c:v>1.8</c:v>
                </c:pt>
                <c:pt idx="15">
                  <c:v>1.8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1991424"/>
        <c:axId val="171993344"/>
      </c:lineChart>
      <c:catAx>
        <c:axId val="171991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71993344"/>
        <c:crosses val="autoZero"/>
        <c:auto val="1"/>
        <c:lblAlgn val="ctr"/>
        <c:lblOffset val="100"/>
        <c:noMultiLvlLbl val="0"/>
      </c:catAx>
      <c:valAx>
        <c:axId val="171993344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719914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Mino Relevant Market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8.5</c:v>
              </c:pt>
            </c:numLit>
          </c:val>
        </c:ser>
        <c:ser>
          <c:idx val="1"/>
          <c:order val="1"/>
          <c:tx>
            <c:v>TIANQING GANMEI    JTQ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12.4</c:v>
              </c:pt>
            </c:numLit>
          </c:val>
        </c:ser>
        <c:ser>
          <c:idx val="2"/>
          <c:order val="2"/>
          <c:tx>
            <c:v>STRONGER NEO-MINOP EI2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8.8000000000000007</c:v>
              </c:pt>
            </c:numLit>
          </c:val>
        </c:ser>
        <c:ser>
          <c:idx val="3"/>
          <c:order val="3"/>
          <c:tx>
            <c:v>TIANQING GAN PING  JTQ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10.8</c:v>
              </c:pt>
            </c:numLit>
          </c:val>
        </c:ser>
        <c:ser>
          <c:idx val="4"/>
          <c:order val="4"/>
          <c:tx>
            <c:v>COMPOUND GLYCYRRHI BK+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8.4</c:v>
              </c:pt>
            </c:numLit>
          </c:val>
        </c:ser>
        <c:ser>
          <c:idx val="5"/>
          <c:order val="5"/>
          <c:tx>
            <c:v>CO.GLYCYRRHIZIN    SX/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12.2</c:v>
              </c:pt>
            </c:numLit>
          </c:val>
        </c:ser>
        <c:ser>
          <c:idx val="6"/>
          <c:order val="6"/>
          <c:tx>
            <c:v>CO. GLYCYRRHIZIN   SRI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9.3000000000000007</c:v>
              </c:pt>
            </c:numLit>
          </c:val>
        </c:ser>
        <c:ser>
          <c:idx val="7"/>
          <c:order val="7"/>
          <c:tx>
            <c:v>GAN CHANG          SXP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-0.4</c:v>
              </c:pt>
            </c:numLit>
          </c:val>
        </c:ser>
        <c:ser>
          <c:idx val="8"/>
          <c:order val="8"/>
          <c:tx>
            <c:v>CO.GLYCYRRHIZIN    SW9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5.2</c:v>
              </c:pt>
            </c:numLit>
          </c:val>
        </c:ser>
        <c:ser>
          <c:idx val="9"/>
          <c:order val="9"/>
          <c:tx>
            <c:v>COMPOUND GLYCYRRHI S-N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30.2</c:v>
              </c:pt>
            </c:numLit>
          </c:val>
        </c:ser>
        <c:ser>
          <c:idx val="10"/>
          <c:order val="10"/>
          <c:tx>
            <c:v>SHUAI NENG         LUU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72246912"/>
        <c:axId val="172265472"/>
      </c:barChart>
      <c:catAx>
        <c:axId val="1722469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2265472"/>
        <c:crosses val="autoZero"/>
        <c:auto val="1"/>
        <c:lblAlgn val="ctr"/>
        <c:lblOffset val="100"/>
        <c:noMultiLvlLbl val="0"/>
      </c:catAx>
      <c:valAx>
        <c:axId val="172265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22469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TIANQING GANMEI    JTQ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36.5</c:v>
                </c:pt>
                <c:pt idx="1">
                  <c:v>38.700000000000003</c:v>
                </c:pt>
                <c:pt idx="2">
                  <c:v>40.5</c:v>
                </c:pt>
                <c:pt idx="3">
                  <c:v>41.5</c:v>
                </c:pt>
                <c:pt idx="4">
                  <c:v>41.8</c:v>
                </c:pt>
                <c:pt idx="5">
                  <c:v>43.2</c:v>
                </c:pt>
                <c:pt idx="6">
                  <c:v>39.700000000000003</c:v>
                </c:pt>
                <c:pt idx="7">
                  <c:v>41.7</c:v>
                </c:pt>
                <c:pt idx="8">
                  <c:v>42.5</c:v>
                </c:pt>
                <c:pt idx="9">
                  <c:v>42.5</c:v>
                </c:pt>
                <c:pt idx="10">
                  <c:v>42.7</c:v>
                </c:pt>
                <c:pt idx="11">
                  <c:v>43.5</c:v>
                </c:pt>
                <c:pt idx="12">
                  <c:v>44.4</c:v>
                </c:pt>
                <c:pt idx="13">
                  <c:v>44.4</c:v>
                </c:pt>
                <c:pt idx="14">
                  <c:v>45.5</c:v>
                </c:pt>
                <c:pt idx="15">
                  <c:v>43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STRONGER NEO-MINOP EI2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12.3</c:v>
                </c:pt>
                <c:pt idx="1">
                  <c:v>11.9</c:v>
                </c:pt>
                <c:pt idx="2">
                  <c:v>10.9</c:v>
                </c:pt>
                <c:pt idx="3">
                  <c:v>10.6</c:v>
                </c:pt>
                <c:pt idx="4">
                  <c:v>10.9</c:v>
                </c:pt>
                <c:pt idx="5">
                  <c:v>10.5</c:v>
                </c:pt>
                <c:pt idx="6">
                  <c:v>11.4</c:v>
                </c:pt>
                <c:pt idx="7">
                  <c:v>10.7</c:v>
                </c:pt>
                <c:pt idx="8">
                  <c:v>10.7</c:v>
                </c:pt>
                <c:pt idx="9">
                  <c:v>11.2</c:v>
                </c:pt>
                <c:pt idx="10">
                  <c:v>11.4</c:v>
                </c:pt>
                <c:pt idx="11">
                  <c:v>11.5</c:v>
                </c:pt>
                <c:pt idx="12">
                  <c:v>10.8</c:v>
                </c:pt>
                <c:pt idx="13">
                  <c:v>11</c:v>
                </c:pt>
                <c:pt idx="14">
                  <c:v>11.1</c:v>
                </c:pt>
                <c:pt idx="15">
                  <c:v>12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TIANQING GAN PING  JTQ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7.3</c:v>
                </c:pt>
                <c:pt idx="1">
                  <c:v>7.6</c:v>
                </c:pt>
                <c:pt idx="2">
                  <c:v>8.3000000000000007</c:v>
                </c:pt>
                <c:pt idx="3">
                  <c:v>8</c:v>
                </c:pt>
                <c:pt idx="4">
                  <c:v>7.7</c:v>
                </c:pt>
                <c:pt idx="5">
                  <c:v>7.9</c:v>
                </c:pt>
                <c:pt idx="6">
                  <c:v>8.1</c:v>
                </c:pt>
                <c:pt idx="7">
                  <c:v>7.8</c:v>
                </c:pt>
                <c:pt idx="8">
                  <c:v>7.7</c:v>
                </c:pt>
                <c:pt idx="9">
                  <c:v>8.1999999999999993</c:v>
                </c:pt>
                <c:pt idx="10">
                  <c:v>9</c:v>
                </c:pt>
                <c:pt idx="11">
                  <c:v>8.6</c:v>
                </c:pt>
                <c:pt idx="12">
                  <c:v>8.1999999999999993</c:v>
                </c:pt>
                <c:pt idx="13">
                  <c:v>8.6999999999999993</c:v>
                </c:pt>
                <c:pt idx="14">
                  <c:v>8.8000000000000007</c:v>
                </c:pt>
                <c:pt idx="15">
                  <c:v>8.4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COMPOUND GLYCYRRHI BK+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4.8</c:v>
                </c:pt>
                <c:pt idx="1">
                  <c:v>4.5999999999999996</c:v>
                </c:pt>
                <c:pt idx="2">
                  <c:v>4.4000000000000004</c:v>
                </c:pt>
                <c:pt idx="3">
                  <c:v>4.7</c:v>
                </c:pt>
                <c:pt idx="4">
                  <c:v>4.9000000000000004</c:v>
                </c:pt>
                <c:pt idx="5">
                  <c:v>5.2</c:v>
                </c:pt>
                <c:pt idx="6">
                  <c:v>5.5</c:v>
                </c:pt>
                <c:pt idx="7">
                  <c:v>5.5</c:v>
                </c:pt>
                <c:pt idx="8">
                  <c:v>5.9</c:v>
                </c:pt>
                <c:pt idx="9">
                  <c:v>5.6</c:v>
                </c:pt>
                <c:pt idx="10">
                  <c:v>5.3</c:v>
                </c:pt>
                <c:pt idx="11">
                  <c:v>5.6</c:v>
                </c:pt>
                <c:pt idx="12">
                  <c:v>5.7</c:v>
                </c:pt>
                <c:pt idx="13">
                  <c:v>5.6</c:v>
                </c:pt>
                <c:pt idx="14">
                  <c:v>5.3</c:v>
                </c:pt>
                <c:pt idx="15">
                  <c:v>5.8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CO.GLYCYRRHIZIN    SX/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4</c:v>
                </c:pt>
                <c:pt idx="1">
                  <c:v>4.5</c:v>
                </c:pt>
                <c:pt idx="2">
                  <c:v>4.5</c:v>
                </c:pt>
                <c:pt idx="3">
                  <c:v>4.8</c:v>
                </c:pt>
                <c:pt idx="4">
                  <c:v>4.9000000000000004</c:v>
                </c:pt>
                <c:pt idx="5">
                  <c:v>4.8</c:v>
                </c:pt>
                <c:pt idx="6">
                  <c:v>5.3</c:v>
                </c:pt>
                <c:pt idx="7">
                  <c:v>4.8</c:v>
                </c:pt>
                <c:pt idx="8">
                  <c:v>5</c:v>
                </c:pt>
                <c:pt idx="9">
                  <c:v>4.8</c:v>
                </c:pt>
                <c:pt idx="10">
                  <c:v>4.9000000000000004</c:v>
                </c:pt>
                <c:pt idx="11">
                  <c:v>4.7</c:v>
                </c:pt>
                <c:pt idx="12">
                  <c:v>5.3</c:v>
                </c:pt>
                <c:pt idx="13">
                  <c:v>5</c:v>
                </c:pt>
                <c:pt idx="14">
                  <c:v>4.8</c:v>
                </c:pt>
                <c:pt idx="15">
                  <c:v>4.9000000000000004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CO. GLYCYRRHIZIN   SRI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5</c:v>
                </c:pt>
                <c:pt idx="1">
                  <c:v>4.2</c:v>
                </c:pt>
                <c:pt idx="2">
                  <c:v>3.9</c:v>
                </c:pt>
                <c:pt idx="3">
                  <c:v>3.6</c:v>
                </c:pt>
                <c:pt idx="4">
                  <c:v>3.8</c:v>
                </c:pt>
                <c:pt idx="5">
                  <c:v>3.6</c:v>
                </c:pt>
                <c:pt idx="6">
                  <c:v>3.7</c:v>
                </c:pt>
                <c:pt idx="7">
                  <c:v>3.9</c:v>
                </c:pt>
                <c:pt idx="8">
                  <c:v>3.7</c:v>
                </c:pt>
                <c:pt idx="9">
                  <c:v>4</c:v>
                </c:pt>
                <c:pt idx="10">
                  <c:v>3.8</c:v>
                </c:pt>
                <c:pt idx="11">
                  <c:v>4</c:v>
                </c:pt>
                <c:pt idx="12">
                  <c:v>3.7</c:v>
                </c:pt>
                <c:pt idx="13">
                  <c:v>4.2</c:v>
                </c:pt>
                <c:pt idx="14">
                  <c:v>3.9</c:v>
                </c:pt>
                <c:pt idx="15">
                  <c:v>3.8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GAN CHANG          SXP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3.6</c:v>
                </c:pt>
                <c:pt idx="1">
                  <c:v>2.8</c:v>
                </c:pt>
                <c:pt idx="2">
                  <c:v>3.6</c:v>
                </c:pt>
                <c:pt idx="3">
                  <c:v>2.8</c:v>
                </c:pt>
                <c:pt idx="4">
                  <c:v>2.8</c:v>
                </c:pt>
                <c:pt idx="5">
                  <c:v>2.8</c:v>
                </c:pt>
                <c:pt idx="6">
                  <c:v>2.8</c:v>
                </c:pt>
                <c:pt idx="7">
                  <c:v>3.2</c:v>
                </c:pt>
                <c:pt idx="8">
                  <c:v>3.1</c:v>
                </c:pt>
                <c:pt idx="9">
                  <c:v>3.2</c:v>
                </c:pt>
                <c:pt idx="10">
                  <c:v>3.4</c:v>
                </c:pt>
                <c:pt idx="11">
                  <c:v>3.1</c:v>
                </c:pt>
                <c:pt idx="12">
                  <c:v>3</c:v>
                </c:pt>
                <c:pt idx="13">
                  <c:v>2.6</c:v>
                </c:pt>
                <c:pt idx="14">
                  <c:v>3.1</c:v>
                </c:pt>
                <c:pt idx="15">
                  <c:v>3.1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COMPOUND GLYCYRRHI S-N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1.6</c:v>
                </c:pt>
                <c:pt idx="1">
                  <c:v>1.5</c:v>
                </c:pt>
                <c:pt idx="2">
                  <c:v>1.1000000000000001</c:v>
                </c:pt>
                <c:pt idx="3">
                  <c:v>1.4</c:v>
                </c:pt>
                <c:pt idx="4">
                  <c:v>1.3</c:v>
                </c:pt>
                <c:pt idx="5">
                  <c:v>1.8</c:v>
                </c:pt>
                <c:pt idx="6">
                  <c:v>2</c:v>
                </c:pt>
                <c:pt idx="7">
                  <c:v>1.8</c:v>
                </c:pt>
                <c:pt idx="8">
                  <c:v>1.8</c:v>
                </c:pt>
                <c:pt idx="9">
                  <c:v>2</c:v>
                </c:pt>
                <c:pt idx="10">
                  <c:v>2.2000000000000002</c:v>
                </c:pt>
                <c:pt idx="11">
                  <c:v>2.2999999999999998</c:v>
                </c:pt>
                <c:pt idx="12">
                  <c:v>2.2999999999999998</c:v>
                </c:pt>
                <c:pt idx="13">
                  <c:v>2.5</c:v>
                </c:pt>
                <c:pt idx="14">
                  <c:v>2.5</c:v>
                </c:pt>
                <c:pt idx="15">
                  <c:v>2.7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CO.GLYCYRRHIZIN    SW9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2.2999999999999998</c:v>
                </c:pt>
                <c:pt idx="1">
                  <c:v>2.6</c:v>
                </c:pt>
                <c:pt idx="2">
                  <c:v>2.2999999999999998</c:v>
                </c:pt>
                <c:pt idx="3">
                  <c:v>2.4</c:v>
                </c:pt>
                <c:pt idx="4">
                  <c:v>2.2999999999999998</c:v>
                </c:pt>
                <c:pt idx="5">
                  <c:v>2.2000000000000002</c:v>
                </c:pt>
                <c:pt idx="6">
                  <c:v>2.2999999999999998</c:v>
                </c:pt>
                <c:pt idx="7">
                  <c:v>2.2999999999999998</c:v>
                </c:pt>
                <c:pt idx="8">
                  <c:v>2.5</c:v>
                </c:pt>
                <c:pt idx="9">
                  <c:v>2.8</c:v>
                </c:pt>
                <c:pt idx="10">
                  <c:v>2.6</c:v>
                </c:pt>
                <c:pt idx="11">
                  <c:v>2.6</c:v>
                </c:pt>
                <c:pt idx="12">
                  <c:v>2.7</c:v>
                </c:pt>
                <c:pt idx="13">
                  <c:v>2.7</c:v>
                </c:pt>
                <c:pt idx="14">
                  <c:v>2.4</c:v>
                </c:pt>
                <c:pt idx="15">
                  <c:v>2.4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SHUAI NENG         LUU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2.7</c:v>
                </c:pt>
                <c:pt idx="1">
                  <c:v>2.7</c:v>
                </c:pt>
                <c:pt idx="2">
                  <c:v>2.4</c:v>
                </c:pt>
                <c:pt idx="3">
                  <c:v>2.5</c:v>
                </c:pt>
                <c:pt idx="4">
                  <c:v>2.4</c:v>
                </c:pt>
                <c:pt idx="5">
                  <c:v>2.1</c:v>
                </c:pt>
                <c:pt idx="6">
                  <c:v>2.2999999999999998</c:v>
                </c:pt>
                <c:pt idx="7">
                  <c:v>2.2000000000000002</c:v>
                </c:pt>
                <c:pt idx="8">
                  <c:v>2</c:v>
                </c:pt>
                <c:pt idx="9">
                  <c:v>1.8</c:v>
                </c:pt>
                <c:pt idx="10">
                  <c:v>1.8</c:v>
                </c:pt>
                <c:pt idx="11">
                  <c:v>1.7</c:v>
                </c:pt>
                <c:pt idx="12">
                  <c:v>1.8</c:v>
                </c:pt>
                <c:pt idx="13">
                  <c:v>1.8</c:v>
                </c:pt>
                <c:pt idx="14">
                  <c:v>1.8</c:v>
                </c:pt>
                <c:pt idx="15">
                  <c:v>1.9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1243008"/>
        <c:axId val="191244544"/>
      </c:lineChart>
      <c:catAx>
        <c:axId val="191243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91244544"/>
        <c:crosses val="autoZero"/>
        <c:auto val="1"/>
        <c:lblAlgn val="ctr"/>
        <c:lblOffset val="100"/>
        <c:noMultiLvlLbl val="0"/>
      </c:catAx>
      <c:valAx>
        <c:axId val="191244544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912430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Mino Relevant Market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</c:v>
              </c:pt>
            </c:numLit>
          </c:val>
        </c:ser>
        <c:ser>
          <c:idx val="1"/>
          <c:order val="1"/>
          <c:tx>
            <c:v>TIANQING GANMEI    JTQ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6.8</c:v>
              </c:pt>
            </c:numLit>
          </c:val>
        </c:ser>
        <c:ser>
          <c:idx val="2"/>
          <c:order val="2"/>
          <c:tx>
            <c:v>STRONGER NEO-MINOP EI2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13.1</c:v>
              </c:pt>
            </c:numLit>
          </c:val>
        </c:ser>
        <c:ser>
          <c:idx val="3"/>
          <c:order val="3"/>
          <c:tx>
            <c:v>TIANQING GAN PING  JTQ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5.7</c:v>
              </c:pt>
            </c:numLit>
          </c:val>
        </c:ser>
        <c:ser>
          <c:idx val="4"/>
          <c:order val="4"/>
          <c:tx>
            <c:v>COMPOUND GLYCYRRHI BK+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11.3</c:v>
              </c:pt>
            </c:numLit>
          </c:val>
        </c:ser>
        <c:ser>
          <c:idx val="5"/>
          <c:order val="5"/>
          <c:tx>
            <c:v>CO.GLYCYRRHIZIN    SX/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13.9</c:v>
              </c:pt>
            </c:numLit>
          </c:val>
        </c:ser>
        <c:ser>
          <c:idx val="6"/>
          <c:order val="6"/>
          <c:tx>
            <c:v>CO. GLYCYRRHIZIN   SRI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2.5</c:v>
              </c:pt>
            </c:numLit>
          </c:val>
        </c:ser>
        <c:ser>
          <c:idx val="7"/>
          <c:order val="7"/>
          <c:tx>
            <c:v>GAN CHANG          SXP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11.1</c:v>
              </c:pt>
            </c:numLit>
          </c:val>
        </c:ser>
        <c:ser>
          <c:idx val="8"/>
          <c:order val="8"/>
          <c:tx>
            <c:v>COMPOUND GLYCYRRHI S-N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29.2</c:v>
              </c:pt>
            </c:numLit>
          </c:val>
        </c:ser>
        <c:ser>
          <c:idx val="9"/>
          <c:order val="9"/>
          <c:tx>
            <c:v>CO.GLYCYRRHIZIN    SW9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0.6</c:v>
              </c:pt>
            </c:numLit>
          </c:val>
        </c:ser>
        <c:ser>
          <c:idx val="10"/>
          <c:order val="10"/>
          <c:tx>
            <c:v>SHUAI NENG         LUU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19.8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91464960"/>
        <c:axId val="191466496"/>
      </c:barChart>
      <c:catAx>
        <c:axId val="1914649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1466496"/>
        <c:crosses val="autoZero"/>
        <c:auto val="1"/>
        <c:lblAlgn val="ctr"/>
        <c:lblOffset val="100"/>
        <c:noMultiLvlLbl val="0"/>
      </c:catAx>
      <c:valAx>
        <c:axId val="191466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14649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TIANQING GAN PING  JTQ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30</c:v>
                </c:pt>
                <c:pt idx="1">
                  <c:v>29.2</c:v>
                </c:pt>
                <c:pt idx="2">
                  <c:v>29.3</c:v>
                </c:pt>
                <c:pt idx="3">
                  <c:v>29.3</c:v>
                </c:pt>
                <c:pt idx="4">
                  <c:v>29.4</c:v>
                </c:pt>
                <c:pt idx="5">
                  <c:v>29.6</c:v>
                </c:pt>
                <c:pt idx="6">
                  <c:v>29</c:v>
                </c:pt>
                <c:pt idx="7">
                  <c:v>28.6</c:v>
                </c:pt>
                <c:pt idx="8">
                  <c:v>28.2</c:v>
                </c:pt>
                <c:pt idx="9">
                  <c:v>28.1</c:v>
                </c:pt>
                <c:pt idx="10">
                  <c:v>28.6</c:v>
                </c:pt>
                <c:pt idx="11">
                  <c:v>28.7</c:v>
                </c:pt>
                <c:pt idx="12">
                  <c:v>28.7</c:v>
                </c:pt>
                <c:pt idx="13">
                  <c:v>28.8</c:v>
                </c:pt>
                <c:pt idx="14">
                  <c:v>28.7</c:v>
                </c:pt>
                <c:pt idx="15">
                  <c:v>28.4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STRONGER NEO-MINOP EI2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24</c:v>
                </c:pt>
                <c:pt idx="1">
                  <c:v>23.5</c:v>
                </c:pt>
                <c:pt idx="2">
                  <c:v>22.7</c:v>
                </c:pt>
                <c:pt idx="3">
                  <c:v>22.1</c:v>
                </c:pt>
                <c:pt idx="4">
                  <c:v>21.4</c:v>
                </c:pt>
                <c:pt idx="5">
                  <c:v>20.8</c:v>
                </c:pt>
                <c:pt idx="6">
                  <c:v>20.7</c:v>
                </c:pt>
                <c:pt idx="7">
                  <c:v>20.8</c:v>
                </c:pt>
                <c:pt idx="8">
                  <c:v>20.8</c:v>
                </c:pt>
                <c:pt idx="9">
                  <c:v>20.9</c:v>
                </c:pt>
                <c:pt idx="10">
                  <c:v>20.9</c:v>
                </c:pt>
                <c:pt idx="11">
                  <c:v>21.1</c:v>
                </c:pt>
                <c:pt idx="12">
                  <c:v>21.1</c:v>
                </c:pt>
                <c:pt idx="13">
                  <c:v>21.2</c:v>
                </c:pt>
                <c:pt idx="14">
                  <c:v>21.2</c:v>
                </c:pt>
                <c:pt idx="15">
                  <c:v>21.5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COMPOUND GLYCYRRHI BK+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18.2</c:v>
                </c:pt>
                <c:pt idx="1">
                  <c:v>17.3</c:v>
                </c:pt>
                <c:pt idx="2">
                  <c:v>16.5</c:v>
                </c:pt>
                <c:pt idx="3">
                  <c:v>16.3</c:v>
                </c:pt>
                <c:pt idx="4">
                  <c:v>16.399999999999999</c:v>
                </c:pt>
                <c:pt idx="5">
                  <c:v>17.100000000000001</c:v>
                </c:pt>
                <c:pt idx="6">
                  <c:v>17.7</c:v>
                </c:pt>
                <c:pt idx="7">
                  <c:v>18.100000000000001</c:v>
                </c:pt>
                <c:pt idx="8">
                  <c:v>18.7</c:v>
                </c:pt>
                <c:pt idx="9">
                  <c:v>18.600000000000001</c:v>
                </c:pt>
                <c:pt idx="10">
                  <c:v>18.3</c:v>
                </c:pt>
                <c:pt idx="11">
                  <c:v>18.2</c:v>
                </c:pt>
                <c:pt idx="12">
                  <c:v>17.8</c:v>
                </c:pt>
                <c:pt idx="13">
                  <c:v>17.7</c:v>
                </c:pt>
                <c:pt idx="14">
                  <c:v>17.7</c:v>
                </c:pt>
                <c:pt idx="15">
                  <c:v>17.8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CO.GLYCYRRHIZIN    SX/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6.9</c:v>
                </c:pt>
                <c:pt idx="1">
                  <c:v>8.4</c:v>
                </c:pt>
                <c:pt idx="2">
                  <c:v>9.6</c:v>
                </c:pt>
                <c:pt idx="3">
                  <c:v>10.3</c:v>
                </c:pt>
                <c:pt idx="4">
                  <c:v>11.2</c:v>
                </c:pt>
                <c:pt idx="5">
                  <c:v>11.7</c:v>
                </c:pt>
                <c:pt idx="6">
                  <c:v>12.1</c:v>
                </c:pt>
                <c:pt idx="7">
                  <c:v>12.4</c:v>
                </c:pt>
                <c:pt idx="8">
                  <c:v>12.6</c:v>
                </c:pt>
                <c:pt idx="9">
                  <c:v>12.6</c:v>
                </c:pt>
                <c:pt idx="10">
                  <c:v>12.5</c:v>
                </c:pt>
                <c:pt idx="11">
                  <c:v>12.4</c:v>
                </c:pt>
                <c:pt idx="12">
                  <c:v>12.7</c:v>
                </c:pt>
                <c:pt idx="13">
                  <c:v>12.7</c:v>
                </c:pt>
                <c:pt idx="14">
                  <c:v>12.9</c:v>
                </c:pt>
                <c:pt idx="15">
                  <c:v>13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CO.GLYCYRRHIZIN    SW9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7.5</c:v>
                </c:pt>
                <c:pt idx="1">
                  <c:v>8.6</c:v>
                </c:pt>
                <c:pt idx="2">
                  <c:v>9</c:v>
                </c:pt>
                <c:pt idx="3">
                  <c:v>9</c:v>
                </c:pt>
                <c:pt idx="4">
                  <c:v>8.9</c:v>
                </c:pt>
                <c:pt idx="5">
                  <c:v>8.5</c:v>
                </c:pt>
                <c:pt idx="6">
                  <c:v>8.3000000000000007</c:v>
                </c:pt>
                <c:pt idx="7">
                  <c:v>8.1999999999999993</c:v>
                </c:pt>
                <c:pt idx="8">
                  <c:v>8.3000000000000007</c:v>
                </c:pt>
                <c:pt idx="9">
                  <c:v>8.8000000000000007</c:v>
                </c:pt>
                <c:pt idx="10">
                  <c:v>9</c:v>
                </c:pt>
                <c:pt idx="11">
                  <c:v>9</c:v>
                </c:pt>
                <c:pt idx="12">
                  <c:v>9</c:v>
                </c:pt>
                <c:pt idx="13">
                  <c:v>8.8000000000000007</c:v>
                </c:pt>
                <c:pt idx="14">
                  <c:v>8.6999999999999993</c:v>
                </c:pt>
                <c:pt idx="15">
                  <c:v>8.5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SHUAI NENG         LUU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10</c:v>
                </c:pt>
                <c:pt idx="1">
                  <c:v>9.8000000000000007</c:v>
                </c:pt>
                <c:pt idx="2">
                  <c:v>9.6999999999999993</c:v>
                </c:pt>
                <c:pt idx="3">
                  <c:v>9.6</c:v>
                </c:pt>
                <c:pt idx="4">
                  <c:v>9.1999999999999993</c:v>
                </c:pt>
                <c:pt idx="5">
                  <c:v>8.6999999999999993</c:v>
                </c:pt>
                <c:pt idx="6">
                  <c:v>8.4</c:v>
                </c:pt>
                <c:pt idx="7">
                  <c:v>8.1</c:v>
                </c:pt>
                <c:pt idx="8">
                  <c:v>7.7</c:v>
                </c:pt>
                <c:pt idx="9">
                  <c:v>7.2</c:v>
                </c:pt>
                <c:pt idx="10">
                  <c:v>6.8</c:v>
                </c:pt>
                <c:pt idx="11">
                  <c:v>6.3</c:v>
                </c:pt>
                <c:pt idx="12">
                  <c:v>6</c:v>
                </c:pt>
                <c:pt idx="13">
                  <c:v>5.9</c:v>
                </c:pt>
                <c:pt idx="14">
                  <c:v>5.9</c:v>
                </c:pt>
                <c:pt idx="15">
                  <c:v>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CO. GLYCYRRHIZIN   SRI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0</c:v>
                </c:pt>
                <c:pt idx="1">
                  <c:v>0.1</c:v>
                </c:pt>
                <c:pt idx="2">
                  <c:v>0.2</c:v>
                </c:pt>
                <c:pt idx="3">
                  <c:v>0.4</c:v>
                </c:pt>
                <c:pt idx="4">
                  <c:v>0.6</c:v>
                </c:pt>
                <c:pt idx="5">
                  <c:v>0.9</c:v>
                </c:pt>
                <c:pt idx="6">
                  <c:v>1.1000000000000001</c:v>
                </c:pt>
                <c:pt idx="7">
                  <c:v>1.3</c:v>
                </c:pt>
                <c:pt idx="8">
                  <c:v>1.3</c:v>
                </c:pt>
                <c:pt idx="9">
                  <c:v>1.5</c:v>
                </c:pt>
                <c:pt idx="10">
                  <c:v>1.7</c:v>
                </c:pt>
                <c:pt idx="11">
                  <c:v>1.9</c:v>
                </c:pt>
                <c:pt idx="12">
                  <c:v>2.2000000000000002</c:v>
                </c:pt>
                <c:pt idx="13">
                  <c:v>2.5</c:v>
                </c:pt>
                <c:pt idx="14">
                  <c:v>2.8</c:v>
                </c:pt>
                <c:pt idx="15">
                  <c:v>2.8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GAN LI XIN         JTQ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1.9</c:v>
                </c:pt>
                <c:pt idx="1">
                  <c:v>1.7</c:v>
                </c:pt>
                <c:pt idx="2">
                  <c:v>1.6</c:v>
                </c:pt>
                <c:pt idx="3">
                  <c:v>1.4</c:v>
                </c:pt>
                <c:pt idx="4">
                  <c:v>1.3</c:v>
                </c:pt>
                <c:pt idx="5">
                  <c:v>1.1000000000000001</c:v>
                </c:pt>
                <c:pt idx="6">
                  <c:v>1.1000000000000001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1.1000000000000001</c:v>
                </c:pt>
                <c:pt idx="12">
                  <c:v>1.2</c:v>
                </c:pt>
                <c:pt idx="13">
                  <c:v>1.2</c:v>
                </c:pt>
                <c:pt idx="14">
                  <c:v>1.1000000000000001</c:v>
                </c:pt>
                <c:pt idx="15">
                  <c:v>1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DISODIUM GLYCYRRHE BZP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1</c:v>
                </c:pt>
                <c:pt idx="1">
                  <c:v>1.1000000000000001</c:v>
                </c:pt>
                <c:pt idx="2">
                  <c:v>1.1000000000000001</c:v>
                </c:pt>
                <c:pt idx="3">
                  <c:v>1.2</c:v>
                </c:pt>
                <c:pt idx="4">
                  <c:v>1.2</c:v>
                </c:pt>
                <c:pt idx="5">
                  <c:v>1.2</c:v>
                </c:pt>
                <c:pt idx="6">
                  <c:v>1.1000000000000001</c:v>
                </c:pt>
                <c:pt idx="7">
                  <c:v>1.1000000000000001</c:v>
                </c:pt>
                <c:pt idx="8">
                  <c:v>1.1000000000000001</c:v>
                </c:pt>
                <c:pt idx="9">
                  <c:v>1.1000000000000001</c:v>
                </c:pt>
                <c:pt idx="10">
                  <c:v>1</c:v>
                </c:pt>
                <c:pt idx="11">
                  <c:v>1</c:v>
                </c:pt>
                <c:pt idx="12">
                  <c:v>0.9</c:v>
                </c:pt>
                <c:pt idx="13">
                  <c:v>0.9</c:v>
                </c:pt>
                <c:pt idx="14">
                  <c:v>0.8</c:v>
                </c:pt>
                <c:pt idx="15">
                  <c:v>0.8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DIAMMONIUM GLYCYRR JH2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154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0.1</c:v>
                </c:pt>
                <c:pt idx="6">
                  <c:v>0.1</c:v>
                </c:pt>
                <c:pt idx="7">
                  <c:v>0.1</c:v>
                </c:pt>
                <c:pt idx="8">
                  <c:v>0.1</c:v>
                </c:pt>
                <c:pt idx="9">
                  <c:v>0.1</c:v>
                </c:pt>
                <c:pt idx="10">
                  <c:v>0.1</c:v>
                </c:pt>
                <c:pt idx="11">
                  <c:v>0.1</c:v>
                </c:pt>
                <c:pt idx="12">
                  <c:v>0.1</c:v>
                </c:pt>
                <c:pt idx="13">
                  <c:v>0.1</c:v>
                </c:pt>
                <c:pt idx="14">
                  <c:v>0.1</c:v>
                </c:pt>
                <c:pt idx="15">
                  <c:v>0.1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4683392"/>
        <c:axId val="144684928"/>
      </c:lineChart>
      <c:catAx>
        <c:axId val="144683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44684928"/>
        <c:crosses val="autoZero"/>
        <c:auto val="1"/>
        <c:lblAlgn val="ctr"/>
        <c:lblOffset val="100"/>
        <c:noMultiLvlLbl val="0"/>
      </c:catAx>
      <c:valAx>
        <c:axId val="144684928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44683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Horxis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4.8</c:v>
              </c:pt>
            </c:numLit>
          </c:val>
        </c:ser>
        <c:ser>
          <c:idx val="1"/>
          <c:order val="1"/>
          <c:tx>
            <c:v>TCM-Patch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0.9</c:v>
              </c:pt>
            </c:numLit>
          </c:val>
        </c:ser>
        <c:ser>
          <c:idx val="2"/>
          <c:order val="2"/>
          <c:tx>
            <c:v>M02-Patch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22.5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86475520"/>
        <c:axId val="86477056"/>
      </c:barChart>
      <c:catAx>
        <c:axId val="864755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477056"/>
        <c:crosses val="autoZero"/>
        <c:auto val="1"/>
        <c:lblAlgn val="ctr"/>
        <c:lblOffset val="100"/>
        <c:noMultiLvlLbl val="0"/>
      </c:catAx>
      <c:valAx>
        <c:axId val="86477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4755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Mino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12.1</c:v>
              </c:pt>
            </c:numLit>
          </c:val>
        </c:ser>
        <c:ser>
          <c:idx val="1"/>
          <c:order val="1"/>
          <c:tx>
            <c:v>TIANQING GAN PING  JTQ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10.8</c:v>
              </c:pt>
            </c:numLit>
          </c:val>
        </c:ser>
        <c:ser>
          <c:idx val="2"/>
          <c:order val="2"/>
          <c:tx>
            <c:v>STRONGER NEO-MINOP EI2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13.9</c:v>
              </c:pt>
            </c:numLit>
          </c:val>
        </c:ser>
        <c:ser>
          <c:idx val="3"/>
          <c:order val="3"/>
          <c:tx>
            <c:v>COMPOUND GLYCYRRHI BK+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9.8000000000000007</c:v>
              </c:pt>
            </c:numLit>
          </c:val>
        </c:ser>
        <c:ser>
          <c:idx val="4"/>
          <c:order val="4"/>
          <c:tx>
            <c:v>CO.GLYCYRRHIZIN    SX/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18</c:v>
              </c:pt>
            </c:numLit>
          </c:val>
        </c:ser>
        <c:ser>
          <c:idx val="5"/>
          <c:order val="5"/>
          <c:tx>
            <c:v>CO.GLYCYRRHIZIN    SW9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5.2</c:v>
              </c:pt>
            </c:numLit>
          </c:val>
        </c:ser>
        <c:ser>
          <c:idx val="6"/>
          <c:order val="6"/>
          <c:tx>
            <c:v>SHUAI NENG         LUU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</c:v>
              </c:pt>
            </c:numLit>
          </c:val>
        </c:ser>
        <c:ser>
          <c:idx val="7"/>
          <c:order val="7"/>
          <c:tx>
            <c:v>CO. GLYCYRRHIZIN   SRI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70.900000000000006</c:v>
              </c:pt>
            </c:numLit>
          </c:val>
        </c:ser>
        <c:ser>
          <c:idx val="8"/>
          <c:order val="8"/>
          <c:tx>
            <c:v>GAN LI XIN         JTQ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-0.2</c:v>
              </c:pt>
            </c:numLit>
          </c:val>
        </c:ser>
        <c:ser>
          <c:idx val="9"/>
          <c:order val="9"/>
          <c:tx>
            <c:v>DISODIUM GLYCYRRHE BZP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-16.8</c:v>
              </c:pt>
            </c:numLit>
          </c:val>
        </c:ser>
        <c:ser>
          <c:idx val="10"/>
          <c:order val="10"/>
          <c:tx>
            <c:v>DIAMMONIUM GLYCYRR JH2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80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44853248"/>
        <c:axId val="144855040"/>
      </c:barChart>
      <c:catAx>
        <c:axId val="144853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44855040"/>
        <c:crosses val="autoZero"/>
        <c:auto val="1"/>
        <c:lblAlgn val="ctr"/>
        <c:lblOffset val="100"/>
        <c:noMultiLvlLbl val="0"/>
      </c:catAx>
      <c:valAx>
        <c:axId val="1448550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448532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TIANQING GAN PING  JTQ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28.5</c:v>
                </c:pt>
                <c:pt idx="1">
                  <c:v>28.1</c:v>
                </c:pt>
                <c:pt idx="2">
                  <c:v>30.8</c:v>
                </c:pt>
                <c:pt idx="3">
                  <c:v>30.1</c:v>
                </c:pt>
                <c:pt idx="4">
                  <c:v>28.7</c:v>
                </c:pt>
                <c:pt idx="5">
                  <c:v>29.2</c:v>
                </c:pt>
                <c:pt idx="6">
                  <c:v>28.2</c:v>
                </c:pt>
                <c:pt idx="7">
                  <c:v>28.2</c:v>
                </c:pt>
                <c:pt idx="8">
                  <c:v>27.4</c:v>
                </c:pt>
                <c:pt idx="9">
                  <c:v>28.5</c:v>
                </c:pt>
                <c:pt idx="10">
                  <c:v>30.3</c:v>
                </c:pt>
                <c:pt idx="11">
                  <c:v>28.7</c:v>
                </c:pt>
                <c:pt idx="12">
                  <c:v>27.6</c:v>
                </c:pt>
                <c:pt idx="13">
                  <c:v>28.8</c:v>
                </c:pt>
                <c:pt idx="14">
                  <c:v>29.7</c:v>
                </c:pt>
                <c:pt idx="15">
                  <c:v>27.5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STRONGER NEO-MINOP EI2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23.4</c:v>
                </c:pt>
                <c:pt idx="1">
                  <c:v>22.8</c:v>
                </c:pt>
                <c:pt idx="2">
                  <c:v>21.6</c:v>
                </c:pt>
                <c:pt idx="3">
                  <c:v>20.399999999999999</c:v>
                </c:pt>
                <c:pt idx="4">
                  <c:v>20.7</c:v>
                </c:pt>
                <c:pt idx="5">
                  <c:v>20.5</c:v>
                </c:pt>
                <c:pt idx="6">
                  <c:v>21.3</c:v>
                </c:pt>
                <c:pt idx="7">
                  <c:v>20.9</c:v>
                </c:pt>
                <c:pt idx="8">
                  <c:v>20.399999999999999</c:v>
                </c:pt>
                <c:pt idx="9">
                  <c:v>20.9</c:v>
                </c:pt>
                <c:pt idx="10">
                  <c:v>21.2</c:v>
                </c:pt>
                <c:pt idx="11">
                  <c:v>22.1</c:v>
                </c:pt>
                <c:pt idx="12">
                  <c:v>20.5</c:v>
                </c:pt>
                <c:pt idx="13">
                  <c:v>21.3</c:v>
                </c:pt>
                <c:pt idx="14">
                  <c:v>21.3</c:v>
                </c:pt>
                <c:pt idx="15">
                  <c:v>23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COMPOUND GLYCYRRHI BK+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16.899999999999999</c:v>
                </c:pt>
                <c:pt idx="1">
                  <c:v>15.9</c:v>
                </c:pt>
                <c:pt idx="2">
                  <c:v>15.5</c:v>
                </c:pt>
                <c:pt idx="3">
                  <c:v>16.8</c:v>
                </c:pt>
                <c:pt idx="4">
                  <c:v>17.399999999999999</c:v>
                </c:pt>
                <c:pt idx="5">
                  <c:v>18.399999999999999</c:v>
                </c:pt>
                <c:pt idx="6">
                  <c:v>18</c:v>
                </c:pt>
                <c:pt idx="7">
                  <c:v>18.5</c:v>
                </c:pt>
                <c:pt idx="8">
                  <c:v>19.7</c:v>
                </c:pt>
                <c:pt idx="9">
                  <c:v>18.2</c:v>
                </c:pt>
                <c:pt idx="10">
                  <c:v>17</c:v>
                </c:pt>
                <c:pt idx="11">
                  <c:v>17.8</c:v>
                </c:pt>
                <c:pt idx="12">
                  <c:v>18.3</c:v>
                </c:pt>
                <c:pt idx="13">
                  <c:v>17.7</c:v>
                </c:pt>
                <c:pt idx="14">
                  <c:v>16.899999999999999</c:v>
                </c:pt>
                <c:pt idx="15">
                  <c:v>18.3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CO.GLYCYRRHIZIN    SX/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8.6999999999999993</c:v>
                </c:pt>
                <c:pt idx="1">
                  <c:v>10.4</c:v>
                </c:pt>
                <c:pt idx="2">
                  <c:v>11</c:v>
                </c:pt>
                <c:pt idx="3">
                  <c:v>11.1</c:v>
                </c:pt>
                <c:pt idx="4">
                  <c:v>12.3</c:v>
                </c:pt>
                <c:pt idx="5">
                  <c:v>12.2</c:v>
                </c:pt>
                <c:pt idx="6">
                  <c:v>12.8</c:v>
                </c:pt>
                <c:pt idx="7">
                  <c:v>12.2</c:v>
                </c:pt>
                <c:pt idx="8">
                  <c:v>13.1</c:v>
                </c:pt>
                <c:pt idx="9">
                  <c:v>12.3</c:v>
                </c:pt>
                <c:pt idx="10">
                  <c:v>12.2</c:v>
                </c:pt>
                <c:pt idx="11">
                  <c:v>12</c:v>
                </c:pt>
                <c:pt idx="12">
                  <c:v>14.1</c:v>
                </c:pt>
                <c:pt idx="13">
                  <c:v>12.5</c:v>
                </c:pt>
                <c:pt idx="14">
                  <c:v>12.8</c:v>
                </c:pt>
                <c:pt idx="15">
                  <c:v>12.8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CO.GLYCYRRHIZIN    SW9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8.9</c:v>
                </c:pt>
                <c:pt idx="1">
                  <c:v>9.6999999999999993</c:v>
                </c:pt>
                <c:pt idx="2">
                  <c:v>8.6</c:v>
                </c:pt>
                <c:pt idx="3">
                  <c:v>8.9</c:v>
                </c:pt>
                <c:pt idx="4">
                  <c:v>8.5</c:v>
                </c:pt>
                <c:pt idx="5">
                  <c:v>8.1</c:v>
                </c:pt>
                <c:pt idx="6">
                  <c:v>7.9</c:v>
                </c:pt>
                <c:pt idx="7">
                  <c:v>8.3000000000000007</c:v>
                </c:pt>
                <c:pt idx="8">
                  <c:v>9</c:v>
                </c:pt>
                <c:pt idx="9">
                  <c:v>9.5</c:v>
                </c:pt>
                <c:pt idx="10">
                  <c:v>8.8000000000000007</c:v>
                </c:pt>
                <c:pt idx="11">
                  <c:v>8.6999999999999993</c:v>
                </c:pt>
                <c:pt idx="12">
                  <c:v>9</c:v>
                </c:pt>
                <c:pt idx="13">
                  <c:v>8.8000000000000007</c:v>
                </c:pt>
                <c:pt idx="14">
                  <c:v>8.1</c:v>
                </c:pt>
                <c:pt idx="15">
                  <c:v>8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SHUAI NENG         LUU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10.6</c:v>
                </c:pt>
                <c:pt idx="1">
                  <c:v>9.8000000000000007</c:v>
                </c:pt>
                <c:pt idx="2">
                  <c:v>8.8000000000000007</c:v>
                </c:pt>
                <c:pt idx="3">
                  <c:v>9.1999999999999993</c:v>
                </c:pt>
                <c:pt idx="4">
                  <c:v>8.9</c:v>
                </c:pt>
                <c:pt idx="5">
                  <c:v>7.9</c:v>
                </c:pt>
                <c:pt idx="6">
                  <c:v>7.9</c:v>
                </c:pt>
                <c:pt idx="7">
                  <c:v>7.8</c:v>
                </c:pt>
                <c:pt idx="8">
                  <c:v>7.1</c:v>
                </c:pt>
                <c:pt idx="9">
                  <c:v>6.3</c:v>
                </c:pt>
                <c:pt idx="10">
                  <c:v>6</c:v>
                </c:pt>
                <c:pt idx="11">
                  <c:v>5.8</c:v>
                </c:pt>
                <c:pt idx="12">
                  <c:v>5.9</c:v>
                </c:pt>
                <c:pt idx="13">
                  <c:v>5.9</c:v>
                </c:pt>
                <c:pt idx="14">
                  <c:v>5.9</c:v>
                </c:pt>
                <c:pt idx="15">
                  <c:v>6.3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CO. GLYCYRRHIZIN   SRI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0</c:v>
                </c:pt>
                <c:pt idx="1">
                  <c:v>0.2</c:v>
                </c:pt>
                <c:pt idx="2">
                  <c:v>0.5</c:v>
                </c:pt>
                <c:pt idx="3">
                  <c:v>0.7</c:v>
                </c:pt>
                <c:pt idx="4">
                  <c:v>1</c:v>
                </c:pt>
                <c:pt idx="5">
                  <c:v>1.3</c:v>
                </c:pt>
                <c:pt idx="6">
                  <c:v>1.3</c:v>
                </c:pt>
                <c:pt idx="7">
                  <c:v>1.6</c:v>
                </c:pt>
                <c:pt idx="8">
                  <c:v>1.1000000000000001</c:v>
                </c:pt>
                <c:pt idx="9">
                  <c:v>1.9</c:v>
                </c:pt>
                <c:pt idx="10">
                  <c:v>2.1</c:v>
                </c:pt>
                <c:pt idx="11">
                  <c:v>2.4</c:v>
                </c:pt>
                <c:pt idx="12">
                  <c:v>2.5</c:v>
                </c:pt>
                <c:pt idx="13">
                  <c:v>2.8</c:v>
                </c:pt>
                <c:pt idx="14">
                  <c:v>3.4</c:v>
                </c:pt>
                <c:pt idx="15">
                  <c:v>2.6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GAN LI XIN         JTQ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1.5</c:v>
                </c:pt>
                <c:pt idx="1">
                  <c:v>1.6</c:v>
                </c:pt>
                <c:pt idx="2">
                  <c:v>1.4</c:v>
                </c:pt>
                <c:pt idx="3">
                  <c:v>1.2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0.8</c:v>
                </c:pt>
                <c:pt idx="9">
                  <c:v>1</c:v>
                </c:pt>
                <c:pt idx="10">
                  <c:v>1.3</c:v>
                </c:pt>
                <c:pt idx="11">
                  <c:v>1.3</c:v>
                </c:pt>
                <c:pt idx="12">
                  <c:v>1.1000000000000001</c:v>
                </c:pt>
                <c:pt idx="13">
                  <c:v>1.1000000000000001</c:v>
                </c:pt>
                <c:pt idx="14">
                  <c:v>1</c:v>
                </c:pt>
                <c:pt idx="15">
                  <c:v>0.7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DISODIUM GLYCYRRHE BZP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1.2</c:v>
                </c:pt>
                <c:pt idx="1">
                  <c:v>1.2</c:v>
                </c:pt>
                <c:pt idx="2">
                  <c:v>1.3</c:v>
                </c:pt>
                <c:pt idx="3">
                  <c:v>1.3</c:v>
                </c:pt>
                <c:pt idx="4">
                  <c:v>1.2</c:v>
                </c:pt>
                <c:pt idx="5">
                  <c:v>1.1000000000000001</c:v>
                </c:pt>
                <c:pt idx="6">
                  <c:v>1</c:v>
                </c:pt>
                <c:pt idx="7">
                  <c:v>1</c:v>
                </c:pt>
                <c:pt idx="8">
                  <c:v>1.1000000000000001</c:v>
                </c:pt>
                <c:pt idx="9">
                  <c:v>1.1000000000000001</c:v>
                </c:pt>
                <c:pt idx="10">
                  <c:v>1</c:v>
                </c:pt>
                <c:pt idx="11">
                  <c:v>0.9</c:v>
                </c:pt>
                <c:pt idx="12">
                  <c:v>0.8</c:v>
                </c:pt>
                <c:pt idx="13">
                  <c:v>0.8</c:v>
                </c:pt>
                <c:pt idx="14">
                  <c:v>0.7</c:v>
                </c:pt>
                <c:pt idx="15">
                  <c:v>0.7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DIAMMONIUM GLYCYRR JH2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154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0.1</c:v>
                </c:pt>
                <c:pt idx="3">
                  <c:v>0</c:v>
                </c:pt>
                <c:pt idx="4">
                  <c:v>0</c:v>
                </c:pt>
                <c:pt idx="5">
                  <c:v>0.1</c:v>
                </c:pt>
                <c:pt idx="6">
                  <c:v>0.1</c:v>
                </c:pt>
                <c:pt idx="7">
                  <c:v>0.1</c:v>
                </c:pt>
                <c:pt idx="8">
                  <c:v>0</c:v>
                </c:pt>
                <c:pt idx="9">
                  <c:v>0.1</c:v>
                </c:pt>
                <c:pt idx="10">
                  <c:v>0.1</c:v>
                </c:pt>
                <c:pt idx="11">
                  <c:v>0.1</c:v>
                </c:pt>
                <c:pt idx="12">
                  <c:v>0.1</c:v>
                </c:pt>
                <c:pt idx="13">
                  <c:v>0.1</c:v>
                </c:pt>
                <c:pt idx="14">
                  <c:v>0.1</c:v>
                </c:pt>
                <c:pt idx="15">
                  <c:v>0.1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333248"/>
        <c:axId val="145339136"/>
      </c:lineChart>
      <c:catAx>
        <c:axId val="1453332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45339136"/>
        <c:crosses val="autoZero"/>
        <c:auto val="1"/>
        <c:lblAlgn val="ctr"/>
        <c:lblOffset val="100"/>
        <c:noMultiLvlLbl val="0"/>
      </c:catAx>
      <c:valAx>
        <c:axId val="14533913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453332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Mino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10.4</c:v>
              </c:pt>
            </c:numLit>
          </c:val>
        </c:ser>
        <c:ser>
          <c:idx val="1"/>
          <c:order val="1"/>
          <c:tx>
            <c:v>TIANQING GAN PING  JTQ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5.7</c:v>
              </c:pt>
            </c:numLit>
          </c:val>
        </c:ser>
        <c:ser>
          <c:idx val="2"/>
          <c:order val="2"/>
          <c:tx>
            <c:v>STRONGER NEO-MINOP EI2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14.9</c:v>
              </c:pt>
            </c:numLit>
          </c:val>
        </c:ser>
        <c:ser>
          <c:idx val="3"/>
          <c:order val="3"/>
          <c:tx>
            <c:v>COMPOUND GLYCYRRHI BK+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</c:v>
              </c:pt>
            </c:numLit>
          </c:val>
        </c:ser>
        <c:ser>
          <c:idx val="4"/>
          <c:order val="4"/>
          <c:tx>
            <c:v>CO.GLYCYRRHIZIN    SX/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18</c:v>
              </c:pt>
            </c:numLit>
          </c:val>
        </c:ser>
        <c:ser>
          <c:idx val="5"/>
          <c:order val="5"/>
          <c:tx>
            <c:v>CO.GLYCYRRHIZIN    SW9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0.6</c:v>
              </c:pt>
            </c:numLit>
          </c:val>
        </c:ser>
        <c:ser>
          <c:idx val="6"/>
          <c:order val="6"/>
          <c:tx>
            <c:v>SHUAI NENG         LUU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19.8</c:v>
              </c:pt>
            </c:numLit>
          </c:val>
        </c:ser>
        <c:ser>
          <c:idx val="7"/>
          <c:order val="7"/>
          <c:tx>
            <c:v>CO. GLYCYRRHIZIN   SRI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18.600000000000001</c:v>
              </c:pt>
            </c:numLit>
          </c:val>
        </c:ser>
        <c:ser>
          <c:idx val="8"/>
          <c:order val="8"/>
          <c:tx>
            <c:v>GAN LI XIN         JTQ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-41.4</c:v>
              </c:pt>
            </c:numLit>
          </c:val>
        </c:ser>
        <c:ser>
          <c:idx val="9"/>
          <c:order val="9"/>
          <c:tx>
            <c:v>DISODIUM GLYCYRRHE BZP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-16.2</c:v>
              </c:pt>
            </c:numLit>
          </c:val>
        </c:ser>
        <c:ser>
          <c:idx val="10"/>
          <c:order val="10"/>
          <c:tx>
            <c:v>DIAMMONIUM GLYCYRR JH2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120.3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45507456"/>
        <c:axId val="145508992"/>
      </c:barChart>
      <c:catAx>
        <c:axId val="145507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45508992"/>
        <c:crosses val="autoZero"/>
        <c:auto val="1"/>
        <c:lblAlgn val="ctr"/>
        <c:lblOffset val="100"/>
        <c:noMultiLvlLbl val="0"/>
      </c:catAx>
      <c:valAx>
        <c:axId val="145508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455074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74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TIANQING GAN PING  JTQ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32.299999999999997</c:v>
                </c:pt>
                <c:pt idx="1">
                  <c:v>31.7</c:v>
                </c:pt>
                <c:pt idx="2">
                  <c:v>31.8</c:v>
                </c:pt>
                <c:pt idx="3">
                  <c:v>31.8</c:v>
                </c:pt>
                <c:pt idx="4">
                  <c:v>31.7</c:v>
                </c:pt>
                <c:pt idx="5">
                  <c:v>31.8</c:v>
                </c:pt>
                <c:pt idx="6">
                  <c:v>31.1</c:v>
                </c:pt>
                <c:pt idx="7">
                  <c:v>30.6</c:v>
                </c:pt>
                <c:pt idx="8">
                  <c:v>30.3</c:v>
                </c:pt>
                <c:pt idx="9">
                  <c:v>30.1</c:v>
                </c:pt>
                <c:pt idx="10">
                  <c:v>30.8</c:v>
                </c:pt>
                <c:pt idx="11">
                  <c:v>30.9</c:v>
                </c:pt>
                <c:pt idx="12">
                  <c:v>30.9</c:v>
                </c:pt>
                <c:pt idx="13">
                  <c:v>30.9</c:v>
                </c:pt>
                <c:pt idx="14">
                  <c:v>30.8</c:v>
                </c:pt>
                <c:pt idx="15">
                  <c:v>30.5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STRONGER NEO-MINOP EI2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22.6</c:v>
                </c:pt>
                <c:pt idx="1">
                  <c:v>21.9</c:v>
                </c:pt>
                <c:pt idx="2">
                  <c:v>21.1</c:v>
                </c:pt>
                <c:pt idx="3">
                  <c:v>20.3</c:v>
                </c:pt>
                <c:pt idx="4">
                  <c:v>19.5</c:v>
                </c:pt>
                <c:pt idx="5">
                  <c:v>18.899999999999999</c:v>
                </c:pt>
                <c:pt idx="6">
                  <c:v>18.8</c:v>
                </c:pt>
                <c:pt idx="7">
                  <c:v>18.899999999999999</c:v>
                </c:pt>
                <c:pt idx="8">
                  <c:v>18.899999999999999</c:v>
                </c:pt>
                <c:pt idx="9">
                  <c:v>19</c:v>
                </c:pt>
                <c:pt idx="10">
                  <c:v>19.100000000000001</c:v>
                </c:pt>
                <c:pt idx="11">
                  <c:v>19.3</c:v>
                </c:pt>
                <c:pt idx="12">
                  <c:v>19.2</c:v>
                </c:pt>
                <c:pt idx="13">
                  <c:v>19.2</c:v>
                </c:pt>
                <c:pt idx="14">
                  <c:v>19.100000000000001</c:v>
                </c:pt>
                <c:pt idx="15">
                  <c:v>19.3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COMPOUND GLYCYRRHI BK+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17.3</c:v>
                </c:pt>
                <c:pt idx="1">
                  <c:v>16.7</c:v>
                </c:pt>
                <c:pt idx="2">
                  <c:v>16.100000000000001</c:v>
                </c:pt>
                <c:pt idx="3">
                  <c:v>15.9</c:v>
                </c:pt>
                <c:pt idx="4">
                  <c:v>16.100000000000001</c:v>
                </c:pt>
                <c:pt idx="5">
                  <c:v>16.7</c:v>
                </c:pt>
                <c:pt idx="6">
                  <c:v>17.2</c:v>
                </c:pt>
                <c:pt idx="7">
                  <c:v>17.5</c:v>
                </c:pt>
                <c:pt idx="8">
                  <c:v>18.100000000000001</c:v>
                </c:pt>
                <c:pt idx="9">
                  <c:v>18.100000000000001</c:v>
                </c:pt>
                <c:pt idx="10">
                  <c:v>17.899999999999999</c:v>
                </c:pt>
                <c:pt idx="11">
                  <c:v>17.8</c:v>
                </c:pt>
                <c:pt idx="12">
                  <c:v>17.5</c:v>
                </c:pt>
                <c:pt idx="13">
                  <c:v>17.399999999999999</c:v>
                </c:pt>
                <c:pt idx="14">
                  <c:v>17.399999999999999</c:v>
                </c:pt>
                <c:pt idx="15">
                  <c:v>17.600000000000001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CO.GLYCYRRHIZIN    SX/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4.4000000000000004</c:v>
                </c:pt>
                <c:pt idx="1">
                  <c:v>5.5</c:v>
                </c:pt>
                <c:pt idx="2">
                  <c:v>6.4</c:v>
                </c:pt>
                <c:pt idx="3">
                  <c:v>7</c:v>
                </c:pt>
                <c:pt idx="4">
                  <c:v>7.7</c:v>
                </c:pt>
                <c:pt idx="5">
                  <c:v>8.1</c:v>
                </c:pt>
                <c:pt idx="6">
                  <c:v>8.4</c:v>
                </c:pt>
                <c:pt idx="7">
                  <c:v>8.4</c:v>
                </c:pt>
                <c:pt idx="8">
                  <c:v>8.6</c:v>
                </c:pt>
                <c:pt idx="9">
                  <c:v>8.5</c:v>
                </c:pt>
                <c:pt idx="10">
                  <c:v>8.4</c:v>
                </c:pt>
                <c:pt idx="11">
                  <c:v>8.4</c:v>
                </c:pt>
                <c:pt idx="12">
                  <c:v>8.5</c:v>
                </c:pt>
                <c:pt idx="13">
                  <c:v>8.6</c:v>
                </c:pt>
                <c:pt idx="14">
                  <c:v>8.8000000000000007</c:v>
                </c:pt>
                <c:pt idx="15">
                  <c:v>8.9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CO.GLYCYRRHIZIN    SW9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7.2</c:v>
                </c:pt>
                <c:pt idx="1">
                  <c:v>8.3000000000000007</c:v>
                </c:pt>
                <c:pt idx="2">
                  <c:v>8.6999999999999993</c:v>
                </c:pt>
                <c:pt idx="3">
                  <c:v>8.8000000000000007</c:v>
                </c:pt>
                <c:pt idx="4">
                  <c:v>8.6</c:v>
                </c:pt>
                <c:pt idx="5">
                  <c:v>8.1</c:v>
                </c:pt>
                <c:pt idx="6">
                  <c:v>8</c:v>
                </c:pt>
                <c:pt idx="7">
                  <c:v>8</c:v>
                </c:pt>
                <c:pt idx="8">
                  <c:v>8.1999999999999993</c:v>
                </c:pt>
                <c:pt idx="9">
                  <c:v>8.6</c:v>
                </c:pt>
                <c:pt idx="10">
                  <c:v>8.8000000000000007</c:v>
                </c:pt>
                <c:pt idx="11">
                  <c:v>8.8000000000000007</c:v>
                </c:pt>
                <c:pt idx="12">
                  <c:v>8.9</c:v>
                </c:pt>
                <c:pt idx="13">
                  <c:v>8.6999999999999993</c:v>
                </c:pt>
                <c:pt idx="14">
                  <c:v>8.5</c:v>
                </c:pt>
                <c:pt idx="15">
                  <c:v>8.4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CO. GLYCYRRHIZIN   SRI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0</c:v>
                </c:pt>
                <c:pt idx="1">
                  <c:v>0.2</c:v>
                </c:pt>
                <c:pt idx="2">
                  <c:v>0.6</c:v>
                </c:pt>
                <c:pt idx="3">
                  <c:v>1.1000000000000001</c:v>
                </c:pt>
                <c:pt idx="4">
                  <c:v>1.9</c:v>
                </c:pt>
                <c:pt idx="5">
                  <c:v>2.8</c:v>
                </c:pt>
                <c:pt idx="6">
                  <c:v>3.4</c:v>
                </c:pt>
                <c:pt idx="7">
                  <c:v>4</c:v>
                </c:pt>
                <c:pt idx="8">
                  <c:v>4.0999999999999996</c:v>
                </c:pt>
                <c:pt idx="9">
                  <c:v>4.2</c:v>
                </c:pt>
                <c:pt idx="10">
                  <c:v>4.3</c:v>
                </c:pt>
                <c:pt idx="11">
                  <c:v>4.5</c:v>
                </c:pt>
                <c:pt idx="12">
                  <c:v>5.0999999999999996</c:v>
                </c:pt>
                <c:pt idx="13">
                  <c:v>5.3</c:v>
                </c:pt>
                <c:pt idx="14">
                  <c:v>5.8</c:v>
                </c:pt>
                <c:pt idx="15">
                  <c:v>5.9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SHUAI NENG         LUU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9.6999999999999993</c:v>
                </c:pt>
                <c:pt idx="1">
                  <c:v>9.8000000000000007</c:v>
                </c:pt>
                <c:pt idx="2">
                  <c:v>9.6999999999999993</c:v>
                </c:pt>
                <c:pt idx="3">
                  <c:v>9.6999999999999993</c:v>
                </c:pt>
                <c:pt idx="4">
                  <c:v>9.4</c:v>
                </c:pt>
                <c:pt idx="5">
                  <c:v>8.8000000000000007</c:v>
                </c:pt>
                <c:pt idx="6">
                  <c:v>8.5</c:v>
                </c:pt>
                <c:pt idx="7">
                  <c:v>8.1999999999999993</c:v>
                </c:pt>
                <c:pt idx="8">
                  <c:v>7.7</c:v>
                </c:pt>
                <c:pt idx="9">
                  <c:v>7.2</c:v>
                </c:pt>
                <c:pt idx="10">
                  <c:v>6.7</c:v>
                </c:pt>
                <c:pt idx="11">
                  <c:v>6.2</c:v>
                </c:pt>
                <c:pt idx="12">
                  <c:v>5.9</c:v>
                </c:pt>
                <c:pt idx="13">
                  <c:v>5.7</c:v>
                </c:pt>
                <c:pt idx="14">
                  <c:v>5.7</c:v>
                </c:pt>
                <c:pt idx="15">
                  <c:v>5.9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GAN LI XIN         JTQ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3.6</c:v>
                </c:pt>
                <c:pt idx="1">
                  <c:v>3.3</c:v>
                </c:pt>
                <c:pt idx="2">
                  <c:v>3</c:v>
                </c:pt>
                <c:pt idx="3">
                  <c:v>2.7</c:v>
                </c:pt>
                <c:pt idx="4">
                  <c:v>2.5</c:v>
                </c:pt>
                <c:pt idx="5">
                  <c:v>2.2000000000000002</c:v>
                </c:pt>
                <c:pt idx="6">
                  <c:v>2</c:v>
                </c:pt>
                <c:pt idx="7">
                  <c:v>2</c:v>
                </c:pt>
                <c:pt idx="8">
                  <c:v>1.8</c:v>
                </c:pt>
                <c:pt idx="9">
                  <c:v>1.8</c:v>
                </c:pt>
                <c:pt idx="10">
                  <c:v>2</c:v>
                </c:pt>
                <c:pt idx="11">
                  <c:v>2.1</c:v>
                </c:pt>
                <c:pt idx="12">
                  <c:v>2.2000000000000002</c:v>
                </c:pt>
                <c:pt idx="13">
                  <c:v>2.2999999999999998</c:v>
                </c:pt>
                <c:pt idx="14">
                  <c:v>2.1</c:v>
                </c:pt>
                <c:pt idx="15">
                  <c:v>1.8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DISODIUM GLYCYRRHE BZP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1.2</c:v>
                </c:pt>
                <c:pt idx="1">
                  <c:v>1.3</c:v>
                </c:pt>
                <c:pt idx="2">
                  <c:v>1.4</c:v>
                </c:pt>
                <c:pt idx="3">
                  <c:v>1.5</c:v>
                </c:pt>
                <c:pt idx="4">
                  <c:v>1.4</c:v>
                </c:pt>
                <c:pt idx="5">
                  <c:v>1.4</c:v>
                </c:pt>
                <c:pt idx="6">
                  <c:v>1.3</c:v>
                </c:pt>
                <c:pt idx="7">
                  <c:v>1.2</c:v>
                </c:pt>
                <c:pt idx="8">
                  <c:v>1.2</c:v>
                </c:pt>
                <c:pt idx="9">
                  <c:v>1.2</c:v>
                </c:pt>
                <c:pt idx="10">
                  <c:v>1.2</c:v>
                </c:pt>
                <c:pt idx="11">
                  <c:v>1.1000000000000001</c:v>
                </c:pt>
                <c:pt idx="12">
                  <c:v>1</c:v>
                </c:pt>
                <c:pt idx="13">
                  <c:v>1</c:v>
                </c:pt>
                <c:pt idx="14">
                  <c:v>0.9</c:v>
                </c:pt>
                <c:pt idx="15">
                  <c:v>0.9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DIAMMONIUM GLYCYRR JH2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154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0.2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  <c:pt idx="4">
                  <c:v>0.2</c:v>
                </c:pt>
                <c:pt idx="5">
                  <c:v>0.2</c:v>
                </c:pt>
                <c:pt idx="6">
                  <c:v>0.3</c:v>
                </c:pt>
                <c:pt idx="7">
                  <c:v>0.3</c:v>
                </c:pt>
                <c:pt idx="8">
                  <c:v>0.3</c:v>
                </c:pt>
                <c:pt idx="9">
                  <c:v>0.3</c:v>
                </c:pt>
                <c:pt idx="10">
                  <c:v>0.3</c:v>
                </c:pt>
                <c:pt idx="11">
                  <c:v>0.3</c:v>
                </c:pt>
                <c:pt idx="12">
                  <c:v>0.3</c:v>
                </c:pt>
                <c:pt idx="13">
                  <c:v>0.3</c:v>
                </c:pt>
                <c:pt idx="14">
                  <c:v>0.3</c:v>
                </c:pt>
                <c:pt idx="15">
                  <c:v>0.4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5864576"/>
        <c:axId val="145866112"/>
      </c:lineChart>
      <c:catAx>
        <c:axId val="145864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45866112"/>
        <c:crosses val="autoZero"/>
        <c:auto val="1"/>
        <c:lblAlgn val="ctr"/>
        <c:lblOffset val="100"/>
        <c:noMultiLvlLbl val="0"/>
      </c:catAx>
      <c:valAx>
        <c:axId val="14586611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45864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Mino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13.9</c:v>
              </c:pt>
            </c:numLit>
          </c:val>
        </c:ser>
        <c:ser>
          <c:idx val="1"/>
          <c:order val="1"/>
          <c:tx>
            <c:v>TIANQING GAN PING  JTQ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12.4</c:v>
              </c:pt>
            </c:numLit>
          </c:val>
        </c:ser>
        <c:ser>
          <c:idx val="2"/>
          <c:order val="2"/>
          <c:tx>
            <c:v>STRONGER NEO-MINOP EI2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13.6</c:v>
              </c:pt>
            </c:numLit>
          </c:val>
        </c:ser>
        <c:ser>
          <c:idx val="3"/>
          <c:order val="3"/>
          <c:tx>
            <c:v>COMPOUND GLYCYRRHI BK+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12.7</c:v>
              </c:pt>
            </c:numLit>
          </c:val>
        </c:ser>
        <c:ser>
          <c:idx val="4"/>
          <c:order val="4"/>
          <c:tx>
            <c:v>CO.GLYCYRRHIZIN    SX/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20.6</c:v>
              </c:pt>
            </c:numLit>
          </c:val>
        </c:ser>
        <c:ser>
          <c:idx val="5"/>
          <c:order val="5"/>
          <c:tx>
            <c:v>CO.GLYCYRRHIZIN    SW9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7.7</c:v>
              </c:pt>
            </c:numLit>
          </c:val>
        </c:ser>
        <c:ser>
          <c:idx val="6"/>
          <c:order val="6"/>
          <c:tx>
            <c:v>CO. GLYCYRRHIZIN   SRI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50.5</c:v>
              </c:pt>
            </c:numLit>
          </c:val>
        </c:ser>
        <c:ser>
          <c:idx val="7"/>
          <c:order val="7"/>
          <c:tx>
            <c:v>SHUAI NENG         LUU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8.4</c:v>
              </c:pt>
            </c:numLit>
          </c:val>
        </c:ser>
        <c:ser>
          <c:idx val="8"/>
          <c:order val="8"/>
          <c:tx>
            <c:v>GAN LI XIN         JTQ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0.2</c:v>
              </c:pt>
            </c:numLit>
          </c:val>
        </c:ser>
        <c:ser>
          <c:idx val="9"/>
          <c:order val="9"/>
          <c:tx>
            <c:v>DISODIUM GLYCYRRHE BZP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-9.3000000000000007</c:v>
              </c:pt>
            </c:numLit>
          </c:val>
        </c:ser>
        <c:ser>
          <c:idx val="10"/>
          <c:order val="10"/>
          <c:tx>
            <c:v>DIAMMONIUM GLYCYRR JH2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85.1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45920000"/>
        <c:axId val="145921536"/>
      </c:barChart>
      <c:catAx>
        <c:axId val="1459200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45921536"/>
        <c:crosses val="autoZero"/>
        <c:auto val="1"/>
        <c:lblAlgn val="ctr"/>
        <c:lblOffset val="100"/>
        <c:noMultiLvlLbl val="0"/>
      </c:catAx>
      <c:valAx>
        <c:axId val="145921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459200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74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TIANQING GAN PING  JTQ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31.2</c:v>
                </c:pt>
                <c:pt idx="1">
                  <c:v>30.7</c:v>
                </c:pt>
                <c:pt idx="2">
                  <c:v>33.299999999999997</c:v>
                </c:pt>
                <c:pt idx="3">
                  <c:v>32.200000000000003</c:v>
                </c:pt>
                <c:pt idx="4">
                  <c:v>31</c:v>
                </c:pt>
                <c:pt idx="5">
                  <c:v>31.2</c:v>
                </c:pt>
                <c:pt idx="6">
                  <c:v>30.1</c:v>
                </c:pt>
                <c:pt idx="7">
                  <c:v>29.9</c:v>
                </c:pt>
                <c:pt idx="8">
                  <c:v>29.8</c:v>
                </c:pt>
                <c:pt idx="9">
                  <c:v>30.7</c:v>
                </c:pt>
                <c:pt idx="10">
                  <c:v>32.6</c:v>
                </c:pt>
                <c:pt idx="11">
                  <c:v>30.6</c:v>
                </c:pt>
                <c:pt idx="12">
                  <c:v>29.9</c:v>
                </c:pt>
                <c:pt idx="13">
                  <c:v>30.9</c:v>
                </c:pt>
                <c:pt idx="14">
                  <c:v>31.8</c:v>
                </c:pt>
                <c:pt idx="15">
                  <c:v>29.3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STRONGER NEO-MINOP EI2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21.8</c:v>
                </c:pt>
                <c:pt idx="1">
                  <c:v>21</c:v>
                </c:pt>
                <c:pt idx="2">
                  <c:v>19.7</c:v>
                </c:pt>
                <c:pt idx="3">
                  <c:v>18.5</c:v>
                </c:pt>
                <c:pt idx="4">
                  <c:v>18.899999999999999</c:v>
                </c:pt>
                <c:pt idx="5">
                  <c:v>18.5</c:v>
                </c:pt>
                <c:pt idx="6">
                  <c:v>19.3</c:v>
                </c:pt>
                <c:pt idx="7">
                  <c:v>18.899999999999999</c:v>
                </c:pt>
                <c:pt idx="8">
                  <c:v>18.8</c:v>
                </c:pt>
                <c:pt idx="9">
                  <c:v>19.100000000000001</c:v>
                </c:pt>
                <c:pt idx="10">
                  <c:v>19.3</c:v>
                </c:pt>
                <c:pt idx="11">
                  <c:v>19.899999999999999</c:v>
                </c:pt>
                <c:pt idx="12">
                  <c:v>18.600000000000001</c:v>
                </c:pt>
                <c:pt idx="13">
                  <c:v>19</c:v>
                </c:pt>
                <c:pt idx="14">
                  <c:v>19</c:v>
                </c:pt>
                <c:pt idx="15">
                  <c:v>20.5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COMPOUND GLYCYRRHI BK+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16.5</c:v>
                </c:pt>
                <c:pt idx="1">
                  <c:v>15.7</c:v>
                </c:pt>
                <c:pt idx="2">
                  <c:v>15.2</c:v>
                </c:pt>
                <c:pt idx="3">
                  <c:v>16.3</c:v>
                </c:pt>
                <c:pt idx="4">
                  <c:v>17.100000000000001</c:v>
                </c:pt>
                <c:pt idx="5">
                  <c:v>17.8</c:v>
                </c:pt>
                <c:pt idx="6">
                  <c:v>17.399999999999999</c:v>
                </c:pt>
                <c:pt idx="7">
                  <c:v>17.8</c:v>
                </c:pt>
                <c:pt idx="8">
                  <c:v>19.399999999999999</c:v>
                </c:pt>
                <c:pt idx="9">
                  <c:v>17.8</c:v>
                </c:pt>
                <c:pt idx="10">
                  <c:v>16.600000000000001</c:v>
                </c:pt>
                <c:pt idx="11">
                  <c:v>17.3</c:v>
                </c:pt>
                <c:pt idx="12">
                  <c:v>18.100000000000001</c:v>
                </c:pt>
                <c:pt idx="13">
                  <c:v>17.5</c:v>
                </c:pt>
                <c:pt idx="14">
                  <c:v>16.600000000000001</c:v>
                </c:pt>
                <c:pt idx="15">
                  <c:v>18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CO.GLYCYRRHIZIN    SX/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5.8</c:v>
                </c:pt>
                <c:pt idx="1">
                  <c:v>6.9</c:v>
                </c:pt>
                <c:pt idx="2">
                  <c:v>7.3</c:v>
                </c:pt>
                <c:pt idx="3">
                  <c:v>8.1</c:v>
                </c:pt>
                <c:pt idx="4">
                  <c:v>8.3000000000000007</c:v>
                </c:pt>
                <c:pt idx="5">
                  <c:v>8.5</c:v>
                </c:pt>
                <c:pt idx="6">
                  <c:v>8.6999999999999993</c:v>
                </c:pt>
                <c:pt idx="7">
                  <c:v>8.1999999999999993</c:v>
                </c:pt>
                <c:pt idx="8">
                  <c:v>8.9</c:v>
                </c:pt>
                <c:pt idx="9">
                  <c:v>8.3000000000000007</c:v>
                </c:pt>
                <c:pt idx="10">
                  <c:v>8.1999999999999993</c:v>
                </c:pt>
                <c:pt idx="11">
                  <c:v>8</c:v>
                </c:pt>
                <c:pt idx="12">
                  <c:v>9.1999999999999993</c:v>
                </c:pt>
                <c:pt idx="13">
                  <c:v>8.8000000000000007</c:v>
                </c:pt>
                <c:pt idx="14">
                  <c:v>8.9</c:v>
                </c:pt>
                <c:pt idx="15">
                  <c:v>8.6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CO.GLYCYRRHIZIN    SW9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8.6999999999999993</c:v>
                </c:pt>
                <c:pt idx="1">
                  <c:v>9.5</c:v>
                </c:pt>
                <c:pt idx="2">
                  <c:v>8.3000000000000007</c:v>
                </c:pt>
                <c:pt idx="3">
                  <c:v>8.5</c:v>
                </c:pt>
                <c:pt idx="4">
                  <c:v>8.1999999999999993</c:v>
                </c:pt>
                <c:pt idx="5">
                  <c:v>7.7</c:v>
                </c:pt>
                <c:pt idx="6">
                  <c:v>7.8</c:v>
                </c:pt>
                <c:pt idx="7">
                  <c:v>8.3000000000000007</c:v>
                </c:pt>
                <c:pt idx="8">
                  <c:v>8.9</c:v>
                </c:pt>
                <c:pt idx="9">
                  <c:v>9.3000000000000007</c:v>
                </c:pt>
                <c:pt idx="10">
                  <c:v>8.6</c:v>
                </c:pt>
                <c:pt idx="11">
                  <c:v>8.5</c:v>
                </c:pt>
                <c:pt idx="12">
                  <c:v>9</c:v>
                </c:pt>
                <c:pt idx="13">
                  <c:v>8.6</c:v>
                </c:pt>
                <c:pt idx="14">
                  <c:v>8</c:v>
                </c:pt>
                <c:pt idx="15">
                  <c:v>7.8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CO. GLYCYRRHIZIN   SRI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0</c:v>
                </c:pt>
                <c:pt idx="1">
                  <c:v>0.7</c:v>
                </c:pt>
                <c:pt idx="2">
                  <c:v>1.5</c:v>
                </c:pt>
                <c:pt idx="3">
                  <c:v>2.2000000000000002</c:v>
                </c:pt>
                <c:pt idx="4">
                  <c:v>3.1</c:v>
                </c:pt>
                <c:pt idx="5">
                  <c:v>4</c:v>
                </c:pt>
                <c:pt idx="6">
                  <c:v>4.0999999999999996</c:v>
                </c:pt>
                <c:pt idx="7">
                  <c:v>4.9000000000000004</c:v>
                </c:pt>
                <c:pt idx="8">
                  <c:v>3.3</c:v>
                </c:pt>
                <c:pt idx="9">
                  <c:v>4.5999999999999996</c:v>
                </c:pt>
                <c:pt idx="10">
                  <c:v>4.4000000000000004</c:v>
                </c:pt>
                <c:pt idx="11">
                  <c:v>5.5</c:v>
                </c:pt>
                <c:pt idx="12">
                  <c:v>5.7</c:v>
                </c:pt>
                <c:pt idx="13">
                  <c:v>5.6</c:v>
                </c:pt>
                <c:pt idx="14">
                  <c:v>6.4</c:v>
                </c:pt>
                <c:pt idx="15">
                  <c:v>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SHUAI NENG         LUU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10.6</c:v>
                </c:pt>
                <c:pt idx="1">
                  <c:v>10.1</c:v>
                </c:pt>
                <c:pt idx="2">
                  <c:v>9.1</c:v>
                </c:pt>
                <c:pt idx="3">
                  <c:v>9.3000000000000007</c:v>
                </c:pt>
                <c:pt idx="4">
                  <c:v>9.1</c:v>
                </c:pt>
                <c:pt idx="5">
                  <c:v>8</c:v>
                </c:pt>
                <c:pt idx="6">
                  <c:v>7.9</c:v>
                </c:pt>
                <c:pt idx="7">
                  <c:v>7.7</c:v>
                </c:pt>
                <c:pt idx="8">
                  <c:v>7.1</c:v>
                </c:pt>
                <c:pt idx="9">
                  <c:v>6.3</c:v>
                </c:pt>
                <c:pt idx="10">
                  <c:v>5.9</c:v>
                </c:pt>
                <c:pt idx="11">
                  <c:v>5.6</c:v>
                </c:pt>
                <c:pt idx="12">
                  <c:v>5.8</c:v>
                </c:pt>
                <c:pt idx="13">
                  <c:v>5.7</c:v>
                </c:pt>
                <c:pt idx="14">
                  <c:v>5.8</c:v>
                </c:pt>
                <c:pt idx="15">
                  <c:v>6.5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GAN LI XIN         JTQ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2.9</c:v>
                </c:pt>
                <c:pt idx="1">
                  <c:v>3</c:v>
                </c:pt>
                <c:pt idx="2">
                  <c:v>2.7</c:v>
                </c:pt>
                <c:pt idx="3">
                  <c:v>2.2999999999999998</c:v>
                </c:pt>
                <c:pt idx="4">
                  <c:v>2</c:v>
                </c:pt>
                <c:pt idx="5">
                  <c:v>1.9</c:v>
                </c:pt>
                <c:pt idx="6">
                  <c:v>2</c:v>
                </c:pt>
                <c:pt idx="7">
                  <c:v>2</c:v>
                </c:pt>
                <c:pt idx="8">
                  <c:v>1.5</c:v>
                </c:pt>
                <c:pt idx="9">
                  <c:v>1.8</c:v>
                </c:pt>
                <c:pt idx="10">
                  <c:v>2.4</c:v>
                </c:pt>
                <c:pt idx="11">
                  <c:v>2.5</c:v>
                </c:pt>
                <c:pt idx="12">
                  <c:v>2.1</c:v>
                </c:pt>
                <c:pt idx="13">
                  <c:v>2.1</c:v>
                </c:pt>
                <c:pt idx="14">
                  <c:v>1.8</c:v>
                </c:pt>
                <c:pt idx="15">
                  <c:v>1.3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DISODIUM GLYCYRRHE BZP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1.4</c:v>
                </c:pt>
                <c:pt idx="1">
                  <c:v>1.5</c:v>
                </c:pt>
                <c:pt idx="2">
                  <c:v>1.5</c:v>
                </c:pt>
                <c:pt idx="3">
                  <c:v>1.5</c:v>
                </c:pt>
                <c:pt idx="4">
                  <c:v>1.3</c:v>
                </c:pt>
                <c:pt idx="5">
                  <c:v>1.3</c:v>
                </c:pt>
                <c:pt idx="6">
                  <c:v>1.2</c:v>
                </c:pt>
                <c:pt idx="7">
                  <c:v>1.1000000000000001</c:v>
                </c:pt>
                <c:pt idx="8">
                  <c:v>1.3</c:v>
                </c:pt>
                <c:pt idx="9">
                  <c:v>1.2</c:v>
                </c:pt>
                <c:pt idx="10">
                  <c:v>1.1000000000000001</c:v>
                </c:pt>
                <c:pt idx="11">
                  <c:v>1</c:v>
                </c:pt>
                <c:pt idx="12">
                  <c:v>0.9</c:v>
                </c:pt>
                <c:pt idx="13">
                  <c:v>1</c:v>
                </c:pt>
                <c:pt idx="14">
                  <c:v>0.9</c:v>
                </c:pt>
                <c:pt idx="15">
                  <c:v>0.8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DIAMMONIUM GLYCYRR JH2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154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0.2</c:v>
                </c:pt>
                <c:pt idx="1">
                  <c:v>0.2</c:v>
                </c:pt>
                <c:pt idx="2">
                  <c:v>0.3</c:v>
                </c:pt>
                <c:pt idx="3">
                  <c:v>0.2</c:v>
                </c:pt>
                <c:pt idx="4">
                  <c:v>0.2</c:v>
                </c:pt>
                <c:pt idx="5">
                  <c:v>0.3</c:v>
                </c:pt>
                <c:pt idx="6">
                  <c:v>0.6</c:v>
                </c:pt>
                <c:pt idx="7">
                  <c:v>0.3</c:v>
                </c:pt>
                <c:pt idx="8">
                  <c:v>0.2</c:v>
                </c:pt>
                <c:pt idx="9">
                  <c:v>0.3</c:v>
                </c:pt>
                <c:pt idx="10">
                  <c:v>0.3</c:v>
                </c:pt>
                <c:pt idx="11">
                  <c:v>0.3</c:v>
                </c:pt>
                <c:pt idx="12">
                  <c:v>0.3</c:v>
                </c:pt>
                <c:pt idx="13">
                  <c:v>0.4</c:v>
                </c:pt>
                <c:pt idx="14">
                  <c:v>0.4</c:v>
                </c:pt>
                <c:pt idx="15">
                  <c:v>0.6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6367232"/>
        <c:axId val="146368768"/>
      </c:lineChart>
      <c:catAx>
        <c:axId val="146367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46368768"/>
        <c:crosses val="autoZero"/>
        <c:auto val="1"/>
        <c:lblAlgn val="ctr"/>
        <c:lblOffset val="100"/>
        <c:noMultiLvlLbl val="0"/>
      </c:catAx>
      <c:valAx>
        <c:axId val="146368768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46367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Mino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11.8</c:v>
              </c:pt>
            </c:numLit>
          </c:val>
        </c:ser>
        <c:ser>
          <c:idx val="1"/>
          <c:order val="1"/>
          <c:tx>
            <c:v>TIANQING GAN PING  JTQ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7.2</c:v>
              </c:pt>
            </c:numLit>
          </c:val>
        </c:ser>
        <c:ser>
          <c:idx val="2"/>
          <c:order val="2"/>
          <c:tx>
            <c:v>STRONGER NEO-MINOP EI2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14.8</c:v>
              </c:pt>
            </c:numLit>
          </c:val>
        </c:ser>
        <c:ser>
          <c:idx val="3"/>
          <c:order val="3"/>
          <c:tx>
            <c:v>COMPOUND GLYCYRRHI BK+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16.3</c:v>
              </c:pt>
            </c:numLit>
          </c:val>
        </c:ser>
        <c:ser>
          <c:idx val="4"/>
          <c:order val="4"/>
          <c:tx>
            <c:v>CO.GLYCYRRHIZIN    SX/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19</c:v>
              </c:pt>
            </c:numLit>
          </c:val>
        </c:ser>
        <c:ser>
          <c:idx val="5"/>
          <c:order val="5"/>
          <c:tx>
            <c:v>CO.GLYCYRRHIZIN    SW9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2.2999999999999998</c:v>
              </c:pt>
            </c:numLit>
          </c:val>
        </c:ser>
        <c:ser>
          <c:idx val="6"/>
          <c:order val="6"/>
          <c:tx>
            <c:v>CO. GLYCYRRHIZIN   SRI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23</c:v>
              </c:pt>
            </c:numLit>
          </c:val>
        </c:ser>
        <c:ser>
          <c:idx val="7"/>
          <c:order val="7"/>
          <c:tx>
            <c:v>SHUAI NENG         LUU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28.4</c:v>
              </c:pt>
            </c:numLit>
          </c:val>
        </c:ser>
        <c:ser>
          <c:idx val="8"/>
          <c:order val="8"/>
          <c:tx>
            <c:v>GAN LI XIN         JTQ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-40.700000000000003</c:v>
              </c:pt>
            </c:numLit>
          </c:val>
        </c:ser>
        <c:ser>
          <c:idx val="9"/>
          <c:order val="9"/>
          <c:tx>
            <c:v>DISODIUM GLYCYRRHE BZP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-7</c:v>
              </c:pt>
            </c:numLit>
          </c:val>
        </c:ser>
        <c:ser>
          <c:idx val="10"/>
          <c:order val="10"/>
          <c:tx>
            <c:v>DIAMMONIUM GLYCYRR JH2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133.30000000000001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46414208"/>
        <c:axId val="146428288"/>
      </c:barChart>
      <c:catAx>
        <c:axId val="1464142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46428288"/>
        <c:crosses val="autoZero"/>
        <c:auto val="1"/>
        <c:lblAlgn val="ctr"/>
        <c:lblOffset val="100"/>
        <c:noMultiLvlLbl val="0"/>
      </c:catAx>
      <c:valAx>
        <c:axId val="146428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464142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TIANQING GANMEI    JTQ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44.4</c:v>
                </c:pt>
                <c:pt idx="1">
                  <c:v>48.2</c:v>
                </c:pt>
                <c:pt idx="2">
                  <c:v>51.1</c:v>
                </c:pt>
                <c:pt idx="3">
                  <c:v>53.5</c:v>
                </c:pt>
                <c:pt idx="4">
                  <c:v>55.6</c:v>
                </c:pt>
                <c:pt idx="5">
                  <c:v>57.2</c:v>
                </c:pt>
                <c:pt idx="6">
                  <c:v>57.3</c:v>
                </c:pt>
                <c:pt idx="7">
                  <c:v>57.6</c:v>
                </c:pt>
                <c:pt idx="8">
                  <c:v>58.1</c:v>
                </c:pt>
                <c:pt idx="9">
                  <c:v>58.3</c:v>
                </c:pt>
                <c:pt idx="10">
                  <c:v>59.4</c:v>
                </c:pt>
                <c:pt idx="11">
                  <c:v>60.4</c:v>
                </c:pt>
                <c:pt idx="12">
                  <c:v>61.4</c:v>
                </c:pt>
                <c:pt idx="13">
                  <c:v>62.5</c:v>
                </c:pt>
                <c:pt idx="14">
                  <c:v>63.5</c:v>
                </c:pt>
                <c:pt idx="15">
                  <c:v>63.4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STRONGER NEO-MINOP EI2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8.6</c:v>
                </c:pt>
                <c:pt idx="1">
                  <c:v>8.5</c:v>
                </c:pt>
                <c:pt idx="2">
                  <c:v>8.1</c:v>
                </c:pt>
                <c:pt idx="3">
                  <c:v>7.6</c:v>
                </c:pt>
                <c:pt idx="4">
                  <c:v>7.3</c:v>
                </c:pt>
                <c:pt idx="5">
                  <c:v>7.1</c:v>
                </c:pt>
                <c:pt idx="6">
                  <c:v>7.2</c:v>
                </c:pt>
                <c:pt idx="7">
                  <c:v>7.1</c:v>
                </c:pt>
                <c:pt idx="8">
                  <c:v>7</c:v>
                </c:pt>
                <c:pt idx="9">
                  <c:v>7.1</c:v>
                </c:pt>
                <c:pt idx="10">
                  <c:v>7.1</c:v>
                </c:pt>
                <c:pt idx="11">
                  <c:v>7.1</c:v>
                </c:pt>
                <c:pt idx="12">
                  <c:v>7</c:v>
                </c:pt>
                <c:pt idx="13">
                  <c:v>6.8</c:v>
                </c:pt>
                <c:pt idx="14">
                  <c:v>6.7</c:v>
                </c:pt>
                <c:pt idx="15">
                  <c:v>6.8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CO. GLYCYRRHIZIN   SRI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7.6</c:v>
                </c:pt>
                <c:pt idx="1">
                  <c:v>7</c:v>
                </c:pt>
                <c:pt idx="2">
                  <c:v>6.4</c:v>
                </c:pt>
                <c:pt idx="3">
                  <c:v>5.5</c:v>
                </c:pt>
                <c:pt idx="4">
                  <c:v>5.0999999999999996</c:v>
                </c:pt>
                <c:pt idx="5">
                  <c:v>4.7</c:v>
                </c:pt>
                <c:pt idx="6">
                  <c:v>4.5999999999999996</c:v>
                </c:pt>
                <c:pt idx="7">
                  <c:v>4.5999999999999996</c:v>
                </c:pt>
                <c:pt idx="8">
                  <c:v>4.5999999999999996</c:v>
                </c:pt>
                <c:pt idx="9">
                  <c:v>4.7</c:v>
                </c:pt>
                <c:pt idx="10">
                  <c:v>4.7</c:v>
                </c:pt>
                <c:pt idx="11">
                  <c:v>4.7</c:v>
                </c:pt>
                <c:pt idx="12">
                  <c:v>4.5999999999999996</c:v>
                </c:pt>
                <c:pt idx="13">
                  <c:v>4.5</c:v>
                </c:pt>
                <c:pt idx="14">
                  <c:v>4.4000000000000004</c:v>
                </c:pt>
                <c:pt idx="15">
                  <c:v>4.4000000000000004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GAN CHANG          SXP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3.7</c:v>
                </c:pt>
                <c:pt idx="1">
                  <c:v>3.9</c:v>
                </c:pt>
                <c:pt idx="2">
                  <c:v>4.4000000000000004</c:v>
                </c:pt>
                <c:pt idx="3">
                  <c:v>4.3</c:v>
                </c:pt>
                <c:pt idx="4">
                  <c:v>4.0999999999999996</c:v>
                </c:pt>
                <c:pt idx="5">
                  <c:v>4.0999999999999996</c:v>
                </c:pt>
                <c:pt idx="6">
                  <c:v>3.8</c:v>
                </c:pt>
                <c:pt idx="7">
                  <c:v>4</c:v>
                </c:pt>
                <c:pt idx="8">
                  <c:v>4.0999999999999996</c:v>
                </c:pt>
                <c:pt idx="9">
                  <c:v>4.3</c:v>
                </c:pt>
                <c:pt idx="10">
                  <c:v>4.5</c:v>
                </c:pt>
                <c:pt idx="11">
                  <c:v>4.5</c:v>
                </c:pt>
                <c:pt idx="12">
                  <c:v>4.5</c:v>
                </c:pt>
                <c:pt idx="13">
                  <c:v>4.3</c:v>
                </c:pt>
                <c:pt idx="14">
                  <c:v>4.0999999999999996</c:v>
                </c:pt>
                <c:pt idx="15">
                  <c:v>4.2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COMPOUND GLYCYRRHI S-N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1.9</c:v>
                </c:pt>
                <c:pt idx="1">
                  <c:v>2</c:v>
                </c:pt>
                <c:pt idx="2">
                  <c:v>2</c:v>
                </c:pt>
                <c:pt idx="3">
                  <c:v>1.9</c:v>
                </c:pt>
                <c:pt idx="4">
                  <c:v>1.8</c:v>
                </c:pt>
                <c:pt idx="5">
                  <c:v>1.9</c:v>
                </c:pt>
                <c:pt idx="6">
                  <c:v>2.2000000000000002</c:v>
                </c:pt>
                <c:pt idx="7">
                  <c:v>2.4</c:v>
                </c:pt>
                <c:pt idx="8">
                  <c:v>2.6</c:v>
                </c:pt>
                <c:pt idx="9">
                  <c:v>2.7</c:v>
                </c:pt>
                <c:pt idx="10">
                  <c:v>2.8</c:v>
                </c:pt>
                <c:pt idx="11">
                  <c:v>2.9</c:v>
                </c:pt>
                <c:pt idx="12">
                  <c:v>3.1</c:v>
                </c:pt>
                <c:pt idx="13">
                  <c:v>3.3</c:v>
                </c:pt>
                <c:pt idx="14">
                  <c:v>3.4</c:v>
                </c:pt>
                <c:pt idx="15">
                  <c:v>3.6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COMPOUND GLYCYRRHI FMJ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4.8</c:v>
                </c:pt>
                <c:pt idx="1">
                  <c:v>4.7</c:v>
                </c:pt>
                <c:pt idx="2">
                  <c:v>4.3</c:v>
                </c:pt>
                <c:pt idx="3">
                  <c:v>4.0999999999999996</c:v>
                </c:pt>
                <c:pt idx="4">
                  <c:v>4</c:v>
                </c:pt>
                <c:pt idx="5">
                  <c:v>3.8</c:v>
                </c:pt>
                <c:pt idx="6">
                  <c:v>3.7</c:v>
                </c:pt>
                <c:pt idx="7">
                  <c:v>3.5</c:v>
                </c:pt>
                <c:pt idx="8">
                  <c:v>3.2</c:v>
                </c:pt>
                <c:pt idx="9">
                  <c:v>3.3</c:v>
                </c:pt>
                <c:pt idx="10">
                  <c:v>3.2</c:v>
                </c:pt>
                <c:pt idx="11">
                  <c:v>3.1</c:v>
                </c:pt>
                <c:pt idx="12">
                  <c:v>3.1</c:v>
                </c:pt>
                <c:pt idx="13">
                  <c:v>2.9</c:v>
                </c:pt>
                <c:pt idx="14">
                  <c:v>2.7</c:v>
                </c:pt>
                <c:pt idx="15">
                  <c:v>2.6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WEI YI XING        HHB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3.9</c:v>
                </c:pt>
                <c:pt idx="1">
                  <c:v>3.8</c:v>
                </c:pt>
                <c:pt idx="2">
                  <c:v>3.6</c:v>
                </c:pt>
                <c:pt idx="3">
                  <c:v>3.3</c:v>
                </c:pt>
                <c:pt idx="4">
                  <c:v>2.9</c:v>
                </c:pt>
                <c:pt idx="5">
                  <c:v>2.4</c:v>
                </c:pt>
                <c:pt idx="6">
                  <c:v>2.1</c:v>
                </c:pt>
                <c:pt idx="7">
                  <c:v>2</c:v>
                </c:pt>
                <c:pt idx="8">
                  <c:v>2</c:v>
                </c:pt>
                <c:pt idx="9">
                  <c:v>2</c:v>
                </c:pt>
                <c:pt idx="10">
                  <c:v>2</c:v>
                </c:pt>
                <c:pt idx="11">
                  <c:v>2</c:v>
                </c:pt>
                <c:pt idx="12">
                  <c:v>2</c:v>
                </c:pt>
                <c:pt idx="13">
                  <c:v>2</c:v>
                </c:pt>
                <c:pt idx="14">
                  <c:v>1.8</c:v>
                </c:pt>
                <c:pt idx="15">
                  <c:v>1.7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CO.GLYCYRRHIZIN    SX/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2.2999999999999998</c:v>
                </c:pt>
                <c:pt idx="1">
                  <c:v>2.2999999999999998</c:v>
                </c:pt>
                <c:pt idx="2">
                  <c:v>2.2999999999999998</c:v>
                </c:pt>
                <c:pt idx="3">
                  <c:v>2.2999999999999998</c:v>
                </c:pt>
                <c:pt idx="4">
                  <c:v>2.2999999999999998</c:v>
                </c:pt>
                <c:pt idx="5">
                  <c:v>2.2000000000000002</c:v>
                </c:pt>
                <c:pt idx="6">
                  <c:v>2.2000000000000002</c:v>
                </c:pt>
                <c:pt idx="7">
                  <c:v>2.1</c:v>
                </c:pt>
                <c:pt idx="8">
                  <c:v>2</c:v>
                </c:pt>
                <c:pt idx="9">
                  <c:v>1.9</c:v>
                </c:pt>
                <c:pt idx="10">
                  <c:v>1.8</c:v>
                </c:pt>
                <c:pt idx="11">
                  <c:v>1.7</c:v>
                </c:pt>
                <c:pt idx="12">
                  <c:v>1.7</c:v>
                </c:pt>
                <c:pt idx="13">
                  <c:v>1.7</c:v>
                </c:pt>
                <c:pt idx="14">
                  <c:v>1.6</c:v>
                </c:pt>
                <c:pt idx="15">
                  <c:v>1.6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COMPOUND AMMONIUM  SQG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4C85C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0.6</c:v>
                </c:pt>
                <c:pt idx="1">
                  <c:v>0.7</c:v>
                </c:pt>
                <c:pt idx="2">
                  <c:v>0.7</c:v>
                </c:pt>
                <c:pt idx="3">
                  <c:v>0.8</c:v>
                </c:pt>
                <c:pt idx="4">
                  <c:v>0.9</c:v>
                </c:pt>
                <c:pt idx="5">
                  <c:v>0.9</c:v>
                </c:pt>
                <c:pt idx="6">
                  <c:v>1</c:v>
                </c:pt>
                <c:pt idx="7">
                  <c:v>1</c:v>
                </c:pt>
                <c:pt idx="8">
                  <c:v>1.1000000000000001</c:v>
                </c:pt>
                <c:pt idx="9">
                  <c:v>1.2</c:v>
                </c:pt>
                <c:pt idx="10">
                  <c:v>1.3</c:v>
                </c:pt>
                <c:pt idx="11">
                  <c:v>1.3</c:v>
                </c:pt>
                <c:pt idx="12">
                  <c:v>1.3</c:v>
                </c:pt>
                <c:pt idx="13">
                  <c:v>1.4</c:v>
                </c:pt>
                <c:pt idx="14">
                  <c:v>1.3</c:v>
                </c:pt>
                <c:pt idx="15">
                  <c:v>1.3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GLYCYRRHIZIN CO    S1H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0.7</c:v>
                </c:pt>
                <c:pt idx="1">
                  <c:v>0.7</c:v>
                </c:pt>
                <c:pt idx="2">
                  <c:v>0.6</c:v>
                </c:pt>
                <c:pt idx="3">
                  <c:v>0.6</c:v>
                </c:pt>
                <c:pt idx="4">
                  <c:v>0.6</c:v>
                </c:pt>
                <c:pt idx="5">
                  <c:v>0.6</c:v>
                </c:pt>
                <c:pt idx="6">
                  <c:v>0.7</c:v>
                </c:pt>
                <c:pt idx="7">
                  <c:v>0.7</c:v>
                </c:pt>
                <c:pt idx="8">
                  <c:v>0.8</c:v>
                </c:pt>
                <c:pt idx="9">
                  <c:v>0.9</c:v>
                </c:pt>
                <c:pt idx="10">
                  <c:v>0.9</c:v>
                </c:pt>
                <c:pt idx="11">
                  <c:v>0.9</c:v>
                </c:pt>
                <c:pt idx="12">
                  <c:v>1.1000000000000001</c:v>
                </c:pt>
                <c:pt idx="13">
                  <c:v>1.1000000000000001</c:v>
                </c:pt>
                <c:pt idx="14">
                  <c:v>1.2</c:v>
                </c:pt>
                <c:pt idx="15">
                  <c:v>1.3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6904576"/>
        <c:axId val="146906496"/>
      </c:lineChart>
      <c:catAx>
        <c:axId val="146904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46906496"/>
        <c:crosses val="autoZero"/>
        <c:auto val="1"/>
        <c:lblAlgn val="ctr"/>
        <c:lblOffset val="100"/>
        <c:noMultiLvlLbl val="0"/>
      </c:catAx>
      <c:valAx>
        <c:axId val="14690649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46904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Mino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</c:v>
              </c:pt>
            </c:numLit>
          </c:val>
        </c:ser>
        <c:ser>
          <c:idx val="1"/>
          <c:order val="1"/>
          <c:tx>
            <c:v>TIANQING GANMEI    JTQ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12.4</c:v>
              </c:pt>
            </c:numLit>
          </c:val>
        </c:ser>
        <c:ser>
          <c:idx val="2"/>
          <c:order val="2"/>
          <c:tx>
            <c:v>STRONGER NEO-MINOP EI2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2.5</c:v>
              </c:pt>
            </c:numLit>
          </c:val>
        </c:ser>
        <c:ser>
          <c:idx val="3"/>
          <c:order val="3"/>
          <c:tx>
            <c:v>CO. GLYCYRRHIZIN   SRI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-0.8</c:v>
              </c:pt>
            </c:numLit>
          </c:val>
        </c:ser>
        <c:ser>
          <c:idx val="4"/>
          <c:order val="4"/>
          <c:tx>
            <c:v>GAN CHANG          SXP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-0.4</c:v>
              </c:pt>
            </c:numLit>
          </c:val>
        </c:ser>
        <c:ser>
          <c:idx val="5"/>
          <c:order val="5"/>
          <c:tx>
            <c:v>COMPOUND GLYCYRRHI S-N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30.2</c:v>
              </c:pt>
            </c:numLit>
          </c:val>
        </c:ser>
        <c:ser>
          <c:idx val="6"/>
          <c:order val="6"/>
          <c:tx>
            <c:v>COMPOUND GLYCYRRHI FMJ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-12.2</c:v>
              </c:pt>
            </c:numLit>
          </c:val>
        </c:ser>
        <c:ser>
          <c:idx val="7"/>
          <c:order val="7"/>
          <c:tx>
            <c:v>WEI YI XING        HHB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-8.6</c:v>
              </c:pt>
            </c:numLit>
          </c:val>
        </c:ser>
        <c:ser>
          <c:idx val="8"/>
          <c:order val="8"/>
          <c:tx>
            <c:v>CO.GLYCYRRHIZIN    SX/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-4.8</c:v>
              </c:pt>
            </c:numLit>
          </c:val>
        </c:ser>
        <c:ser>
          <c:idx val="9"/>
          <c:order val="9"/>
          <c:tx>
            <c:v>COMPOUND AMMONIUM  SQG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3.5</c:v>
              </c:pt>
            </c:numLit>
          </c:val>
        </c:ser>
        <c:ser>
          <c:idx val="10"/>
          <c:order val="10"/>
          <c:tx>
            <c:v>GLYCYRRHIZIN CO    S1H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53.9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47267584"/>
        <c:axId val="147269120"/>
      </c:barChart>
      <c:catAx>
        <c:axId val="147267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47269120"/>
        <c:crosses val="autoZero"/>
        <c:auto val="1"/>
        <c:lblAlgn val="ctr"/>
        <c:lblOffset val="100"/>
        <c:noMultiLvlLbl val="0"/>
      </c:catAx>
      <c:valAx>
        <c:axId val="147269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472675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TIANQING GANMEI    JTQ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49.1</c:v>
                </c:pt>
                <c:pt idx="1">
                  <c:v>52.9</c:v>
                </c:pt>
                <c:pt idx="2">
                  <c:v>55.4</c:v>
                </c:pt>
                <c:pt idx="3">
                  <c:v>56.6</c:v>
                </c:pt>
                <c:pt idx="4">
                  <c:v>57.2</c:v>
                </c:pt>
                <c:pt idx="5">
                  <c:v>59.2</c:v>
                </c:pt>
                <c:pt idx="6">
                  <c:v>55.7</c:v>
                </c:pt>
                <c:pt idx="7">
                  <c:v>57.7</c:v>
                </c:pt>
                <c:pt idx="8">
                  <c:v>59.2</c:v>
                </c:pt>
                <c:pt idx="9">
                  <c:v>59.8</c:v>
                </c:pt>
                <c:pt idx="10">
                  <c:v>60.7</c:v>
                </c:pt>
                <c:pt idx="11">
                  <c:v>62</c:v>
                </c:pt>
                <c:pt idx="12">
                  <c:v>63.2</c:v>
                </c:pt>
                <c:pt idx="13">
                  <c:v>63.8</c:v>
                </c:pt>
                <c:pt idx="14">
                  <c:v>64.8</c:v>
                </c:pt>
                <c:pt idx="15">
                  <c:v>61.9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STRONGER NEO-MINOP EI2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8.5</c:v>
                </c:pt>
                <c:pt idx="1">
                  <c:v>7.8</c:v>
                </c:pt>
                <c:pt idx="2">
                  <c:v>7</c:v>
                </c:pt>
                <c:pt idx="3">
                  <c:v>7.1</c:v>
                </c:pt>
                <c:pt idx="4">
                  <c:v>7.3</c:v>
                </c:pt>
                <c:pt idx="5">
                  <c:v>6.9</c:v>
                </c:pt>
                <c:pt idx="6">
                  <c:v>7.4</c:v>
                </c:pt>
                <c:pt idx="7">
                  <c:v>6.8</c:v>
                </c:pt>
                <c:pt idx="8">
                  <c:v>6.9</c:v>
                </c:pt>
                <c:pt idx="9">
                  <c:v>7.3</c:v>
                </c:pt>
                <c:pt idx="10">
                  <c:v>7.2</c:v>
                </c:pt>
                <c:pt idx="11">
                  <c:v>7</c:v>
                </c:pt>
                <c:pt idx="12">
                  <c:v>6.7</c:v>
                </c:pt>
                <c:pt idx="13">
                  <c:v>6.6</c:v>
                </c:pt>
                <c:pt idx="14">
                  <c:v>6.8</c:v>
                </c:pt>
                <c:pt idx="15">
                  <c:v>7.2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GAN CHANG          SXP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4.8</c:v>
                </c:pt>
                <c:pt idx="1">
                  <c:v>3.9</c:v>
                </c:pt>
                <c:pt idx="2">
                  <c:v>4.9000000000000004</c:v>
                </c:pt>
                <c:pt idx="3">
                  <c:v>3.8</c:v>
                </c:pt>
                <c:pt idx="4">
                  <c:v>3.8</c:v>
                </c:pt>
                <c:pt idx="5">
                  <c:v>3.8</c:v>
                </c:pt>
                <c:pt idx="6">
                  <c:v>4</c:v>
                </c:pt>
                <c:pt idx="7">
                  <c:v>4.5</c:v>
                </c:pt>
                <c:pt idx="8">
                  <c:v>4.3</c:v>
                </c:pt>
                <c:pt idx="9">
                  <c:v>4.5</c:v>
                </c:pt>
                <c:pt idx="10">
                  <c:v>4.8</c:v>
                </c:pt>
                <c:pt idx="11">
                  <c:v>4.4000000000000004</c:v>
                </c:pt>
                <c:pt idx="12">
                  <c:v>4.2</c:v>
                </c:pt>
                <c:pt idx="13">
                  <c:v>3.7</c:v>
                </c:pt>
                <c:pt idx="14">
                  <c:v>4.4000000000000004</c:v>
                </c:pt>
                <c:pt idx="15">
                  <c:v>4.5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CO. GLYCYRRHIZIN   SRI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6.7</c:v>
                </c:pt>
                <c:pt idx="1">
                  <c:v>5.7</c:v>
                </c:pt>
                <c:pt idx="2">
                  <c:v>5.2</c:v>
                </c:pt>
                <c:pt idx="3">
                  <c:v>4.5999999999999996</c:v>
                </c:pt>
                <c:pt idx="4">
                  <c:v>4.8</c:v>
                </c:pt>
                <c:pt idx="5">
                  <c:v>4.4000000000000004</c:v>
                </c:pt>
                <c:pt idx="6">
                  <c:v>4.5999999999999996</c:v>
                </c:pt>
                <c:pt idx="7">
                  <c:v>4.7</c:v>
                </c:pt>
                <c:pt idx="8">
                  <c:v>4.8</c:v>
                </c:pt>
                <c:pt idx="9">
                  <c:v>4.8</c:v>
                </c:pt>
                <c:pt idx="10">
                  <c:v>4.5</c:v>
                </c:pt>
                <c:pt idx="11">
                  <c:v>4.7</c:v>
                </c:pt>
                <c:pt idx="12">
                  <c:v>4.2</c:v>
                </c:pt>
                <c:pt idx="13">
                  <c:v>4.7</c:v>
                </c:pt>
                <c:pt idx="14">
                  <c:v>4.0999999999999996</c:v>
                </c:pt>
                <c:pt idx="15">
                  <c:v>4.3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COMPOUND GLYCYRRHI S-N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2.1</c:v>
                </c:pt>
                <c:pt idx="1">
                  <c:v>2</c:v>
                </c:pt>
                <c:pt idx="2">
                  <c:v>1.5</c:v>
                </c:pt>
                <c:pt idx="3">
                  <c:v>1.8</c:v>
                </c:pt>
                <c:pt idx="4">
                  <c:v>1.8</c:v>
                </c:pt>
                <c:pt idx="5">
                  <c:v>2.4</c:v>
                </c:pt>
                <c:pt idx="6">
                  <c:v>2.8</c:v>
                </c:pt>
                <c:pt idx="7">
                  <c:v>2.5</c:v>
                </c:pt>
                <c:pt idx="8">
                  <c:v>2.6</c:v>
                </c:pt>
                <c:pt idx="9">
                  <c:v>2.8</c:v>
                </c:pt>
                <c:pt idx="10">
                  <c:v>3.2</c:v>
                </c:pt>
                <c:pt idx="11">
                  <c:v>3.2</c:v>
                </c:pt>
                <c:pt idx="12">
                  <c:v>3.3</c:v>
                </c:pt>
                <c:pt idx="13">
                  <c:v>3.6</c:v>
                </c:pt>
                <c:pt idx="14">
                  <c:v>3.5</c:v>
                </c:pt>
                <c:pt idx="15">
                  <c:v>3.9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COMPOUND GLYCYRRHI FMJ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4.0999999999999996</c:v>
                </c:pt>
                <c:pt idx="1">
                  <c:v>4.2</c:v>
                </c:pt>
                <c:pt idx="2">
                  <c:v>3.9</c:v>
                </c:pt>
                <c:pt idx="3">
                  <c:v>4</c:v>
                </c:pt>
                <c:pt idx="4">
                  <c:v>4</c:v>
                </c:pt>
                <c:pt idx="5">
                  <c:v>3.4</c:v>
                </c:pt>
                <c:pt idx="6">
                  <c:v>3.5</c:v>
                </c:pt>
                <c:pt idx="7">
                  <c:v>3.1</c:v>
                </c:pt>
                <c:pt idx="8">
                  <c:v>3</c:v>
                </c:pt>
                <c:pt idx="9">
                  <c:v>3.4</c:v>
                </c:pt>
                <c:pt idx="10">
                  <c:v>3.1</c:v>
                </c:pt>
                <c:pt idx="11">
                  <c:v>3.1</c:v>
                </c:pt>
                <c:pt idx="12">
                  <c:v>2.9</c:v>
                </c:pt>
                <c:pt idx="13">
                  <c:v>2.6</c:v>
                </c:pt>
                <c:pt idx="14">
                  <c:v>2.2000000000000002</c:v>
                </c:pt>
                <c:pt idx="15">
                  <c:v>2.6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WEI YI XING        HHB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4</c:v>
                </c:pt>
                <c:pt idx="1">
                  <c:v>3.4</c:v>
                </c:pt>
                <c:pt idx="2">
                  <c:v>3.3</c:v>
                </c:pt>
                <c:pt idx="3">
                  <c:v>2.5</c:v>
                </c:pt>
                <c:pt idx="4">
                  <c:v>2.2000000000000002</c:v>
                </c:pt>
                <c:pt idx="5">
                  <c:v>1.9</c:v>
                </c:pt>
                <c:pt idx="6">
                  <c:v>2.1</c:v>
                </c:pt>
                <c:pt idx="7">
                  <c:v>1.9</c:v>
                </c:pt>
                <c:pt idx="8">
                  <c:v>2.1</c:v>
                </c:pt>
                <c:pt idx="9">
                  <c:v>2</c:v>
                </c:pt>
                <c:pt idx="10">
                  <c:v>2.1</c:v>
                </c:pt>
                <c:pt idx="11">
                  <c:v>2</c:v>
                </c:pt>
                <c:pt idx="12">
                  <c:v>2</c:v>
                </c:pt>
                <c:pt idx="13">
                  <c:v>1.8</c:v>
                </c:pt>
                <c:pt idx="14">
                  <c:v>1.6</c:v>
                </c:pt>
                <c:pt idx="15">
                  <c:v>1.6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CO.GLYCYRRHIZIN    SX/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2.4</c:v>
                </c:pt>
                <c:pt idx="1">
                  <c:v>2.4</c:v>
                </c:pt>
                <c:pt idx="2">
                  <c:v>2.1</c:v>
                </c:pt>
                <c:pt idx="3">
                  <c:v>2.4</c:v>
                </c:pt>
                <c:pt idx="4">
                  <c:v>2.2000000000000002</c:v>
                </c:pt>
                <c:pt idx="5">
                  <c:v>2.1</c:v>
                </c:pt>
                <c:pt idx="6">
                  <c:v>2.2999999999999998</c:v>
                </c:pt>
                <c:pt idx="7">
                  <c:v>2</c:v>
                </c:pt>
                <c:pt idx="8">
                  <c:v>1.8</c:v>
                </c:pt>
                <c:pt idx="9">
                  <c:v>1.8</c:v>
                </c:pt>
                <c:pt idx="10">
                  <c:v>1.8</c:v>
                </c:pt>
                <c:pt idx="11">
                  <c:v>1.6</c:v>
                </c:pt>
                <c:pt idx="12">
                  <c:v>1.6</c:v>
                </c:pt>
                <c:pt idx="13">
                  <c:v>1.7</c:v>
                </c:pt>
                <c:pt idx="14">
                  <c:v>1.5</c:v>
                </c:pt>
                <c:pt idx="15">
                  <c:v>1.5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GLYCYRRHIZIN CO    S1H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0.9</c:v>
                </c:pt>
                <c:pt idx="1">
                  <c:v>0.5</c:v>
                </c:pt>
                <c:pt idx="2">
                  <c:v>0.5</c:v>
                </c:pt>
                <c:pt idx="3">
                  <c:v>0.5</c:v>
                </c:pt>
                <c:pt idx="4">
                  <c:v>0.7</c:v>
                </c:pt>
                <c:pt idx="5">
                  <c:v>0.6</c:v>
                </c:pt>
                <c:pt idx="6">
                  <c:v>0.9</c:v>
                </c:pt>
                <c:pt idx="7">
                  <c:v>0.8</c:v>
                </c:pt>
                <c:pt idx="8">
                  <c:v>0.9</c:v>
                </c:pt>
                <c:pt idx="9">
                  <c:v>1</c:v>
                </c:pt>
                <c:pt idx="10">
                  <c:v>0.8</c:v>
                </c:pt>
                <c:pt idx="11">
                  <c:v>0.9</c:v>
                </c:pt>
                <c:pt idx="12">
                  <c:v>1.4</c:v>
                </c:pt>
                <c:pt idx="13">
                  <c:v>1.3</c:v>
                </c:pt>
                <c:pt idx="14">
                  <c:v>1.3</c:v>
                </c:pt>
                <c:pt idx="15">
                  <c:v>1.3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COMPOUND AMMONIUM  SQG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4C85C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0.7</c:v>
                </c:pt>
                <c:pt idx="1">
                  <c:v>0.7</c:v>
                </c:pt>
                <c:pt idx="2">
                  <c:v>0.9</c:v>
                </c:pt>
                <c:pt idx="3">
                  <c:v>0.9</c:v>
                </c:pt>
                <c:pt idx="4">
                  <c:v>1</c:v>
                </c:pt>
                <c:pt idx="5">
                  <c:v>0.9</c:v>
                </c:pt>
                <c:pt idx="6">
                  <c:v>1.1000000000000001</c:v>
                </c:pt>
                <c:pt idx="7">
                  <c:v>1</c:v>
                </c:pt>
                <c:pt idx="8">
                  <c:v>1.2</c:v>
                </c:pt>
                <c:pt idx="9">
                  <c:v>1.3</c:v>
                </c:pt>
                <c:pt idx="10">
                  <c:v>1.5</c:v>
                </c:pt>
                <c:pt idx="11">
                  <c:v>1.3</c:v>
                </c:pt>
                <c:pt idx="12">
                  <c:v>1.3</c:v>
                </c:pt>
                <c:pt idx="13">
                  <c:v>1.4</c:v>
                </c:pt>
                <c:pt idx="14">
                  <c:v>1.2</c:v>
                </c:pt>
                <c:pt idx="15">
                  <c:v>1.2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7897728"/>
        <c:axId val="147907712"/>
      </c:lineChart>
      <c:catAx>
        <c:axId val="1478977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47907712"/>
        <c:crosses val="autoZero"/>
        <c:auto val="1"/>
        <c:lblAlgn val="ctr"/>
        <c:lblOffset val="100"/>
        <c:noMultiLvlLbl val="0"/>
      </c:catAx>
      <c:valAx>
        <c:axId val="14790771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478977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TCM-Patch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88.5</c:v>
                </c:pt>
                <c:pt idx="1">
                  <c:v>87.2</c:v>
                </c:pt>
                <c:pt idx="2">
                  <c:v>88.2</c:v>
                </c:pt>
                <c:pt idx="3">
                  <c:v>86.5</c:v>
                </c:pt>
                <c:pt idx="4">
                  <c:v>84.6</c:v>
                </c:pt>
                <c:pt idx="5">
                  <c:v>84.3</c:v>
                </c:pt>
                <c:pt idx="6">
                  <c:v>86.5</c:v>
                </c:pt>
                <c:pt idx="7">
                  <c:v>84.4</c:v>
                </c:pt>
                <c:pt idx="8">
                  <c:v>83.6</c:v>
                </c:pt>
                <c:pt idx="9">
                  <c:v>82.2</c:v>
                </c:pt>
                <c:pt idx="10">
                  <c:v>83.7</c:v>
                </c:pt>
                <c:pt idx="11">
                  <c:v>81.7</c:v>
                </c:pt>
                <c:pt idx="12">
                  <c:v>80.5</c:v>
                </c:pt>
                <c:pt idx="13">
                  <c:v>79.599999999999994</c:v>
                </c:pt>
                <c:pt idx="14">
                  <c:v>80.8</c:v>
                </c:pt>
                <c:pt idx="15">
                  <c:v>78.599999999999994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M02-Patch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11.5</c:v>
                </c:pt>
                <c:pt idx="1">
                  <c:v>12.8</c:v>
                </c:pt>
                <c:pt idx="2">
                  <c:v>11.8</c:v>
                </c:pt>
                <c:pt idx="3">
                  <c:v>13.5</c:v>
                </c:pt>
                <c:pt idx="4">
                  <c:v>15.4</c:v>
                </c:pt>
                <c:pt idx="5">
                  <c:v>15.7</c:v>
                </c:pt>
                <c:pt idx="6">
                  <c:v>13.5</c:v>
                </c:pt>
                <c:pt idx="7">
                  <c:v>15.6</c:v>
                </c:pt>
                <c:pt idx="8">
                  <c:v>16.399999999999999</c:v>
                </c:pt>
                <c:pt idx="9">
                  <c:v>17.8</c:v>
                </c:pt>
                <c:pt idx="10">
                  <c:v>16.3</c:v>
                </c:pt>
                <c:pt idx="11">
                  <c:v>18.3</c:v>
                </c:pt>
                <c:pt idx="12">
                  <c:v>19.5</c:v>
                </c:pt>
                <c:pt idx="13">
                  <c:v>20.399999999999999</c:v>
                </c:pt>
                <c:pt idx="14">
                  <c:v>19.2</c:v>
                </c:pt>
                <c:pt idx="15">
                  <c:v>21.4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86330752"/>
        <c:axId val="86340736"/>
      </c:lineChart>
      <c:catAx>
        <c:axId val="86330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86340736"/>
        <c:crosses val="autoZero"/>
        <c:auto val="1"/>
        <c:lblAlgn val="ctr"/>
        <c:lblOffset val="100"/>
        <c:noMultiLvlLbl val="0"/>
      </c:catAx>
      <c:valAx>
        <c:axId val="8634073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863307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Mino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</c:v>
              </c:pt>
            </c:numLit>
          </c:val>
        </c:ser>
        <c:ser>
          <c:idx val="1"/>
          <c:order val="1"/>
          <c:tx>
            <c:v>TIANQING GANMEI    JTQ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6.8</c:v>
              </c:pt>
            </c:numLit>
          </c:val>
        </c:ser>
        <c:ser>
          <c:idx val="2"/>
          <c:order val="2"/>
          <c:tx>
            <c:v>STRONGER NEO-MINOP EI2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10.6</c:v>
              </c:pt>
            </c:numLit>
          </c:val>
        </c:ser>
        <c:ser>
          <c:idx val="3"/>
          <c:order val="3"/>
          <c:tx>
            <c:v>GAN CHANG          SXP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11.1</c:v>
              </c:pt>
            </c:numLit>
          </c:val>
        </c:ser>
        <c:ser>
          <c:idx val="4"/>
          <c:order val="4"/>
          <c:tx>
            <c:v>CO. GLYCYRRHIZIN   SRI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</c:v>
              </c:pt>
            </c:numLit>
          </c:val>
        </c:ser>
        <c:ser>
          <c:idx val="5"/>
          <c:order val="5"/>
          <c:tx>
            <c:v>COMPOUND GLYCYRRHI S-N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29.2</c:v>
              </c:pt>
            </c:numLit>
          </c:val>
        </c:ser>
        <c:ser>
          <c:idx val="6"/>
          <c:order val="6"/>
          <c:tx>
            <c:v>COMPOUND GLYCYRRHI FMJ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-12.2</c:v>
              </c:pt>
            </c:numLit>
          </c:val>
        </c:ser>
        <c:ser>
          <c:idx val="7"/>
          <c:order val="7"/>
          <c:tx>
            <c:v>WEI YI XING        HHB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-15.6</c:v>
              </c:pt>
            </c:numLit>
          </c:val>
        </c:ser>
        <c:ser>
          <c:idx val="8"/>
          <c:order val="8"/>
          <c:tx>
            <c:v>CO.GLYCYRRHIZIN    SX/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0.5</c:v>
              </c:pt>
            </c:numLit>
          </c:val>
        </c:ser>
        <c:ser>
          <c:idx val="9"/>
          <c:order val="9"/>
          <c:tx>
            <c:v>GLYCYRRHIZIN CO    S1H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45.3</c:v>
              </c:pt>
            </c:numLit>
          </c:val>
        </c:ser>
        <c:ser>
          <c:idx val="10"/>
          <c:order val="10"/>
          <c:tx>
            <c:v>COMPOUND AMMONIUM  SQG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4.3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23368704"/>
        <c:axId val="223370240"/>
      </c:barChart>
      <c:catAx>
        <c:axId val="223368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3370240"/>
        <c:crosses val="autoZero"/>
        <c:auto val="1"/>
        <c:lblAlgn val="ctr"/>
        <c:lblOffset val="100"/>
        <c:noMultiLvlLbl val="0"/>
      </c:catAx>
      <c:valAx>
        <c:axId val="223370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33687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7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7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TIANQING GANMEI    JTQ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37.799999999999997</c:v>
                </c:pt>
                <c:pt idx="1">
                  <c:v>41.2</c:v>
                </c:pt>
                <c:pt idx="2">
                  <c:v>43.2</c:v>
                </c:pt>
                <c:pt idx="3">
                  <c:v>44.6</c:v>
                </c:pt>
                <c:pt idx="4">
                  <c:v>46.2</c:v>
                </c:pt>
                <c:pt idx="5">
                  <c:v>47.6</c:v>
                </c:pt>
                <c:pt idx="6">
                  <c:v>47.4</c:v>
                </c:pt>
                <c:pt idx="7">
                  <c:v>48</c:v>
                </c:pt>
                <c:pt idx="8">
                  <c:v>48.8</c:v>
                </c:pt>
                <c:pt idx="9">
                  <c:v>49.4</c:v>
                </c:pt>
                <c:pt idx="10">
                  <c:v>50.9</c:v>
                </c:pt>
                <c:pt idx="11">
                  <c:v>52.2</c:v>
                </c:pt>
                <c:pt idx="12">
                  <c:v>53.5</c:v>
                </c:pt>
                <c:pt idx="13">
                  <c:v>54.8</c:v>
                </c:pt>
                <c:pt idx="14">
                  <c:v>56.1</c:v>
                </c:pt>
                <c:pt idx="15">
                  <c:v>56.4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GAN CHANG          SXP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5.4</c:v>
                </c:pt>
                <c:pt idx="1">
                  <c:v>5.8</c:v>
                </c:pt>
                <c:pt idx="2">
                  <c:v>6.2</c:v>
                </c:pt>
                <c:pt idx="3">
                  <c:v>6.2</c:v>
                </c:pt>
                <c:pt idx="4">
                  <c:v>5.9</c:v>
                </c:pt>
                <c:pt idx="5">
                  <c:v>6</c:v>
                </c:pt>
                <c:pt idx="6">
                  <c:v>5.8</c:v>
                </c:pt>
                <c:pt idx="7">
                  <c:v>6</c:v>
                </c:pt>
                <c:pt idx="8">
                  <c:v>6.1</c:v>
                </c:pt>
                <c:pt idx="9">
                  <c:v>6.4</c:v>
                </c:pt>
                <c:pt idx="10">
                  <c:v>6.7</c:v>
                </c:pt>
                <c:pt idx="11">
                  <c:v>6.8</c:v>
                </c:pt>
                <c:pt idx="12">
                  <c:v>7.1</c:v>
                </c:pt>
                <c:pt idx="13">
                  <c:v>6.9</c:v>
                </c:pt>
                <c:pt idx="14">
                  <c:v>6.8</c:v>
                </c:pt>
                <c:pt idx="15">
                  <c:v>6.9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STRONGER NEO-MINOP EI2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5.9</c:v>
                </c:pt>
                <c:pt idx="1">
                  <c:v>5.7</c:v>
                </c:pt>
                <c:pt idx="2">
                  <c:v>5.4</c:v>
                </c:pt>
                <c:pt idx="3">
                  <c:v>5</c:v>
                </c:pt>
                <c:pt idx="4">
                  <c:v>4.8</c:v>
                </c:pt>
                <c:pt idx="5">
                  <c:v>4.5999999999999996</c:v>
                </c:pt>
                <c:pt idx="6">
                  <c:v>4.5999999999999996</c:v>
                </c:pt>
                <c:pt idx="7">
                  <c:v>4.5999999999999996</c:v>
                </c:pt>
                <c:pt idx="8">
                  <c:v>4.5999999999999996</c:v>
                </c:pt>
                <c:pt idx="9">
                  <c:v>4.7</c:v>
                </c:pt>
                <c:pt idx="10">
                  <c:v>4.7</c:v>
                </c:pt>
                <c:pt idx="11">
                  <c:v>4.8</c:v>
                </c:pt>
                <c:pt idx="12">
                  <c:v>4.8</c:v>
                </c:pt>
                <c:pt idx="13">
                  <c:v>4.7</c:v>
                </c:pt>
                <c:pt idx="14">
                  <c:v>4.7</c:v>
                </c:pt>
                <c:pt idx="15">
                  <c:v>4.8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GAN LI XIN         JTQ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9.1</c:v>
                </c:pt>
                <c:pt idx="1">
                  <c:v>8.5</c:v>
                </c:pt>
                <c:pt idx="2">
                  <c:v>8.1999999999999993</c:v>
                </c:pt>
                <c:pt idx="3">
                  <c:v>7.6</c:v>
                </c:pt>
                <c:pt idx="4">
                  <c:v>7.1</c:v>
                </c:pt>
                <c:pt idx="5">
                  <c:v>6.6</c:v>
                </c:pt>
                <c:pt idx="6">
                  <c:v>6.4</c:v>
                </c:pt>
                <c:pt idx="7">
                  <c:v>6.1</c:v>
                </c:pt>
                <c:pt idx="8">
                  <c:v>5.8</c:v>
                </c:pt>
                <c:pt idx="9">
                  <c:v>5.7</c:v>
                </c:pt>
                <c:pt idx="10">
                  <c:v>5.4</c:v>
                </c:pt>
                <c:pt idx="11">
                  <c:v>5.2</c:v>
                </c:pt>
                <c:pt idx="12">
                  <c:v>4.9000000000000004</c:v>
                </c:pt>
                <c:pt idx="13">
                  <c:v>4.5999999999999996</c:v>
                </c:pt>
                <c:pt idx="14">
                  <c:v>4.3</c:v>
                </c:pt>
                <c:pt idx="15">
                  <c:v>4.3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CO. GLYCYRRHIZIN   SRI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4.4000000000000004</c:v>
                </c:pt>
                <c:pt idx="1">
                  <c:v>4.3</c:v>
                </c:pt>
                <c:pt idx="2">
                  <c:v>4.2</c:v>
                </c:pt>
                <c:pt idx="3">
                  <c:v>3.8</c:v>
                </c:pt>
                <c:pt idx="4">
                  <c:v>3.6</c:v>
                </c:pt>
                <c:pt idx="5">
                  <c:v>3.4</c:v>
                </c:pt>
                <c:pt idx="6">
                  <c:v>3.4</c:v>
                </c:pt>
                <c:pt idx="7">
                  <c:v>3.5</c:v>
                </c:pt>
                <c:pt idx="8">
                  <c:v>3.5</c:v>
                </c:pt>
                <c:pt idx="9">
                  <c:v>3.6</c:v>
                </c:pt>
                <c:pt idx="10">
                  <c:v>3.7</c:v>
                </c:pt>
                <c:pt idx="11">
                  <c:v>3.6</c:v>
                </c:pt>
                <c:pt idx="12">
                  <c:v>3.6</c:v>
                </c:pt>
                <c:pt idx="13">
                  <c:v>3.6</c:v>
                </c:pt>
                <c:pt idx="14">
                  <c:v>3.5</c:v>
                </c:pt>
                <c:pt idx="15">
                  <c:v>3.5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COMPOUND GLYCYRRHI S-N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1.3</c:v>
                </c:pt>
                <c:pt idx="1">
                  <c:v>1.5</c:v>
                </c:pt>
                <c:pt idx="2">
                  <c:v>1.5</c:v>
                </c:pt>
                <c:pt idx="3">
                  <c:v>1.4</c:v>
                </c:pt>
                <c:pt idx="4">
                  <c:v>1.4</c:v>
                </c:pt>
                <c:pt idx="5">
                  <c:v>1.6</c:v>
                </c:pt>
                <c:pt idx="6">
                  <c:v>1.8</c:v>
                </c:pt>
                <c:pt idx="7">
                  <c:v>2</c:v>
                </c:pt>
                <c:pt idx="8">
                  <c:v>2.1</c:v>
                </c:pt>
                <c:pt idx="9">
                  <c:v>2.2999999999999998</c:v>
                </c:pt>
                <c:pt idx="10">
                  <c:v>2.4</c:v>
                </c:pt>
                <c:pt idx="11">
                  <c:v>2.6</c:v>
                </c:pt>
                <c:pt idx="12">
                  <c:v>2.8</c:v>
                </c:pt>
                <c:pt idx="13">
                  <c:v>2.9</c:v>
                </c:pt>
                <c:pt idx="14">
                  <c:v>3</c:v>
                </c:pt>
                <c:pt idx="15">
                  <c:v>3.2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COMPOUND GLYCYRRHI FMJ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3.3</c:v>
                </c:pt>
                <c:pt idx="1">
                  <c:v>3.5</c:v>
                </c:pt>
                <c:pt idx="2">
                  <c:v>3.4</c:v>
                </c:pt>
                <c:pt idx="3">
                  <c:v>3.4</c:v>
                </c:pt>
                <c:pt idx="4">
                  <c:v>3.4</c:v>
                </c:pt>
                <c:pt idx="5">
                  <c:v>3.3</c:v>
                </c:pt>
                <c:pt idx="6">
                  <c:v>3.2</c:v>
                </c:pt>
                <c:pt idx="7">
                  <c:v>3</c:v>
                </c:pt>
                <c:pt idx="8">
                  <c:v>2.8</c:v>
                </c:pt>
                <c:pt idx="9">
                  <c:v>2.8</c:v>
                </c:pt>
                <c:pt idx="10">
                  <c:v>2.7</c:v>
                </c:pt>
                <c:pt idx="11">
                  <c:v>2.7</c:v>
                </c:pt>
                <c:pt idx="12">
                  <c:v>2.7</c:v>
                </c:pt>
                <c:pt idx="13">
                  <c:v>2.6</c:v>
                </c:pt>
                <c:pt idx="14">
                  <c:v>2.4</c:v>
                </c:pt>
                <c:pt idx="15">
                  <c:v>2.2999999999999998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WEI YI XING        HHB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2.9</c:v>
                </c:pt>
                <c:pt idx="1">
                  <c:v>2.9</c:v>
                </c:pt>
                <c:pt idx="2">
                  <c:v>2.9</c:v>
                </c:pt>
                <c:pt idx="3">
                  <c:v>2.7</c:v>
                </c:pt>
                <c:pt idx="4">
                  <c:v>2.4</c:v>
                </c:pt>
                <c:pt idx="5">
                  <c:v>2.1</c:v>
                </c:pt>
                <c:pt idx="6">
                  <c:v>1.8</c:v>
                </c:pt>
                <c:pt idx="7">
                  <c:v>1.8</c:v>
                </c:pt>
                <c:pt idx="8">
                  <c:v>1.8</c:v>
                </c:pt>
                <c:pt idx="9">
                  <c:v>1.8</c:v>
                </c:pt>
                <c:pt idx="10">
                  <c:v>1.9</c:v>
                </c:pt>
                <c:pt idx="11">
                  <c:v>1.9</c:v>
                </c:pt>
                <c:pt idx="12">
                  <c:v>1.9</c:v>
                </c:pt>
                <c:pt idx="13">
                  <c:v>1.9</c:v>
                </c:pt>
                <c:pt idx="14">
                  <c:v>1.8</c:v>
                </c:pt>
                <c:pt idx="15">
                  <c:v>1.7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CO.GLYCYRRHIZIN    SX/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2.1</c:v>
                </c:pt>
                <c:pt idx="1">
                  <c:v>2.2000000000000002</c:v>
                </c:pt>
                <c:pt idx="2">
                  <c:v>2.2000000000000002</c:v>
                </c:pt>
                <c:pt idx="3">
                  <c:v>2.2000000000000002</c:v>
                </c:pt>
                <c:pt idx="4">
                  <c:v>2.2000000000000002</c:v>
                </c:pt>
                <c:pt idx="5">
                  <c:v>2.2000000000000002</c:v>
                </c:pt>
                <c:pt idx="6">
                  <c:v>2.2000000000000002</c:v>
                </c:pt>
                <c:pt idx="7">
                  <c:v>2.1</c:v>
                </c:pt>
                <c:pt idx="8">
                  <c:v>2</c:v>
                </c:pt>
                <c:pt idx="9">
                  <c:v>2</c:v>
                </c:pt>
                <c:pt idx="10">
                  <c:v>1.9</c:v>
                </c:pt>
                <c:pt idx="11">
                  <c:v>1.8</c:v>
                </c:pt>
                <c:pt idx="12">
                  <c:v>1.8</c:v>
                </c:pt>
                <c:pt idx="13">
                  <c:v>1.7</c:v>
                </c:pt>
                <c:pt idx="14">
                  <c:v>1.7</c:v>
                </c:pt>
                <c:pt idx="15">
                  <c:v>1.6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CO.GLYCYRRHIZIN    S1H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1.8</c:v>
                </c:pt>
                <c:pt idx="1">
                  <c:v>1.7</c:v>
                </c:pt>
                <c:pt idx="2">
                  <c:v>1.4</c:v>
                </c:pt>
                <c:pt idx="3">
                  <c:v>1.4</c:v>
                </c:pt>
                <c:pt idx="4">
                  <c:v>1.6</c:v>
                </c:pt>
                <c:pt idx="5">
                  <c:v>1.6</c:v>
                </c:pt>
                <c:pt idx="6">
                  <c:v>1.6</c:v>
                </c:pt>
                <c:pt idx="7">
                  <c:v>1.5</c:v>
                </c:pt>
                <c:pt idx="8">
                  <c:v>1.4</c:v>
                </c:pt>
                <c:pt idx="9">
                  <c:v>1.2</c:v>
                </c:pt>
                <c:pt idx="10">
                  <c:v>1.2</c:v>
                </c:pt>
                <c:pt idx="11">
                  <c:v>1.3</c:v>
                </c:pt>
                <c:pt idx="12">
                  <c:v>1.5</c:v>
                </c:pt>
                <c:pt idx="13">
                  <c:v>1.6</c:v>
                </c:pt>
                <c:pt idx="14">
                  <c:v>1.7</c:v>
                </c:pt>
                <c:pt idx="15">
                  <c:v>1.6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23666944"/>
        <c:axId val="223668480"/>
      </c:lineChart>
      <c:catAx>
        <c:axId val="2236669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3668480"/>
        <c:crosses val="autoZero"/>
        <c:auto val="1"/>
        <c:lblAlgn val="ctr"/>
        <c:lblOffset val="100"/>
        <c:noMultiLvlLbl val="0"/>
      </c:catAx>
      <c:valAx>
        <c:axId val="223668480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36669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Mino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5.6</c:v>
              </c:pt>
            </c:numLit>
          </c:val>
        </c:ser>
        <c:ser>
          <c:idx val="1"/>
          <c:order val="1"/>
          <c:tx>
            <c:v>TIANQING GANMEI    JTQ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14.2</c:v>
              </c:pt>
            </c:numLit>
          </c:val>
        </c:ser>
        <c:ser>
          <c:idx val="2"/>
          <c:order val="2"/>
          <c:tx>
            <c:v>GAN CHANG          SXP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5.7</c:v>
              </c:pt>
            </c:numLit>
          </c:val>
        </c:ser>
        <c:ser>
          <c:idx val="3"/>
          <c:order val="3"/>
          <c:tx>
            <c:v>STRONGER NEO-MINOP EI2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4.5999999999999996</c:v>
              </c:pt>
            </c:numLit>
          </c:val>
        </c:ser>
        <c:ser>
          <c:idx val="4"/>
          <c:order val="4"/>
          <c:tx>
            <c:v>GAN LI XIN         JTQ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-13.2</c:v>
              </c:pt>
            </c:numLit>
          </c:val>
        </c:ser>
        <c:ser>
          <c:idx val="5"/>
          <c:order val="5"/>
          <c:tx>
            <c:v>CO. GLYCYRRHIZIN   SRI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2.6</c:v>
              </c:pt>
            </c:numLit>
          </c:val>
        </c:ser>
        <c:ser>
          <c:idx val="6"/>
          <c:order val="6"/>
          <c:tx>
            <c:v>COMPOUND GLYCYRRHI S-N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29.4</c:v>
              </c:pt>
            </c:numLit>
          </c:val>
        </c:ser>
        <c:ser>
          <c:idx val="7"/>
          <c:order val="7"/>
          <c:tx>
            <c:v>COMPOUND GLYCYRRHI FMJ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-9.6</c:v>
              </c:pt>
            </c:numLit>
          </c:val>
        </c:ser>
        <c:ser>
          <c:idx val="8"/>
          <c:order val="8"/>
          <c:tx>
            <c:v>WEI YI XING        HHB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-8.4</c:v>
              </c:pt>
            </c:numLit>
          </c:val>
        </c:ser>
        <c:ser>
          <c:idx val="9"/>
          <c:order val="9"/>
          <c:tx>
            <c:v>CO.GLYCYRRHIZIN    SX/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-3.7</c:v>
              </c:pt>
            </c:numLit>
          </c:val>
        </c:ser>
        <c:ser>
          <c:idx val="10"/>
          <c:order val="10"/>
          <c:tx>
            <c:v>CO.GLYCYRRHIZIN    S1H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28.9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23853184"/>
        <c:axId val="223863168"/>
      </c:barChart>
      <c:catAx>
        <c:axId val="2238531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3863168"/>
        <c:crosses val="autoZero"/>
        <c:auto val="1"/>
        <c:lblAlgn val="ctr"/>
        <c:lblOffset val="100"/>
        <c:noMultiLvlLbl val="0"/>
      </c:catAx>
      <c:valAx>
        <c:axId val="223863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38531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3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7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74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TIANQING GANMEI    JTQ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41.7</c:v>
                </c:pt>
                <c:pt idx="1">
                  <c:v>44.3</c:v>
                </c:pt>
                <c:pt idx="2">
                  <c:v>46.5</c:v>
                </c:pt>
                <c:pt idx="3">
                  <c:v>46.1</c:v>
                </c:pt>
                <c:pt idx="4">
                  <c:v>47.9</c:v>
                </c:pt>
                <c:pt idx="5">
                  <c:v>49.2</c:v>
                </c:pt>
                <c:pt idx="6">
                  <c:v>46</c:v>
                </c:pt>
                <c:pt idx="7">
                  <c:v>48.7</c:v>
                </c:pt>
                <c:pt idx="8">
                  <c:v>50.8</c:v>
                </c:pt>
                <c:pt idx="9">
                  <c:v>51.5</c:v>
                </c:pt>
                <c:pt idx="10">
                  <c:v>52.6</c:v>
                </c:pt>
                <c:pt idx="11">
                  <c:v>54</c:v>
                </c:pt>
                <c:pt idx="12">
                  <c:v>55.9</c:v>
                </c:pt>
                <c:pt idx="13">
                  <c:v>56.4</c:v>
                </c:pt>
                <c:pt idx="14">
                  <c:v>57.9</c:v>
                </c:pt>
                <c:pt idx="15">
                  <c:v>55.5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GAN CHANG          SXP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6.6</c:v>
                </c:pt>
                <c:pt idx="1">
                  <c:v>5.7</c:v>
                </c:pt>
                <c:pt idx="2">
                  <c:v>6.7</c:v>
                </c:pt>
                <c:pt idx="3">
                  <c:v>5.7</c:v>
                </c:pt>
                <c:pt idx="4">
                  <c:v>5.6</c:v>
                </c:pt>
                <c:pt idx="5">
                  <c:v>6</c:v>
                </c:pt>
                <c:pt idx="6">
                  <c:v>6</c:v>
                </c:pt>
                <c:pt idx="7">
                  <c:v>6.4</c:v>
                </c:pt>
                <c:pt idx="8">
                  <c:v>6.1</c:v>
                </c:pt>
                <c:pt idx="9">
                  <c:v>7</c:v>
                </c:pt>
                <c:pt idx="10">
                  <c:v>7.4</c:v>
                </c:pt>
                <c:pt idx="11">
                  <c:v>6.9</c:v>
                </c:pt>
                <c:pt idx="12">
                  <c:v>7.2</c:v>
                </c:pt>
                <c:pt idx="13">
                  <c:v>6.1</c:v>
                </c:pt>
                <c:pt idx="14">
                  <c:v>6.9</c:v>
                </c:pt>
                <c:pt idx="15">
                  <c:v>7.3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STRONGER NEO-MINOP EI2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5.7</c:v>
                </c:pt>
                <c:pt idx="1">
                  <c:v>5.0999999999999996</c:v>
                </c:pt>
                <c:pt idx="2">
                  <c:v>4.5999999999999996</c:v>
                </c:pt>
                <c:pt idx="3">
                  <c:v>4.5999999999999996</c:v>
                </c:pt>
                <c:pt idx="4">
                  <c:v>4.8</c:v>
                </c:pt>
                <c:pt idx="5">
                  <c:v>4.5</c:v>
                </c:pt>
                <c:pt idx="6">
                  <c:v>4.8</c:v>
                </c:pt>
                <c:pt idx="7">
                  <c:v>4.5</c:v>
                </c:pt>
                <c:pt idx="8">
                  <c:v>4.5999999999999996</c:v>
                </c:pt>
                <c:pt idx="9">
                  <c:v>4.9000000000000004</c:v>
                </c:pt>
                <c:pt idx="10">
                  <c:v>4.9000000000000004</c:v>
                </c:pt>
                <c:pt idx="11">
                  <c:v>4.8</c:v>
                </c:pt>
                <c:pt idx="12">
                  <c:v>4.5999999999999996</c:v>
                </c:pt>
                <c:pt idx="13">
                  <c:v>4.5999999999999996</c:v>
                </c:pt>
                <c:pt idx="14">
                  <c:v>4.8</c:v>
                </c:pt>
                <c:pt idx="15">
                  <c:v>5.0999999999999996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GAN LI XIN         JTQ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8.4</c:v>
                </c:pt>
                <c:pt idx="1">
                  <c:v>7.8</c:v>
                </c:pt>
                <c:pt idx="2">
                  <c:v>7.4</c:v>
                </c:pt>
                <c:pt idx="3">
                  <c:v>6.9</c:v>
                </c:pt>
                <c:pt idx="4">
                  <c:v>6.3</c:v>
                </c:pt>
                <c:pt idx="5">
                  <c:v>5.9</c:v>
                </c:pt>
                <c:pt idx="6">
                  <c:v>6.6</c:v>
                </c:pt>
                <c:pt idx="7">
                  <c:v>5.5</c:v>
                </c:pt>
                <c:pt idx="8">
                  <c:v>5.5</c:v>
                </c:pt>
                <c:pt idx="9">
                  <c:v>5.3</c:v>
                </c:pt>
                <c:pt idx="10">
                  <c:v>5.3</c:v>
                </c:pt>
                <c:pt idx="11">
                  <c:v>4.7</c:v>
                </c:pt>
                <c:pt idx="12">
                  <c:v>4.4000000000000004</c:v>
                </c:pt>
                <c:pt idx="13">
                  <c:v>4</c:v>
                </c:pt>
                <c:pt idx="14">
                  <c:v>4.0999999999999996</c:v>
                </c:pt>
                <c:pt idx="15">
                  <c:v>4.5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CO. GLYCYRRHIZIN   SRI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4.5</c:v>
                </c:pt>
                <c:pt idx="1">
                  <c:v>4</c:v>
                </c:pt>
                <c:pt idx="2">
                  <c:v>3.7</c:v>
                </c:pt>
                <c:pt idx="3">
                  <c:v>3.2</c:v>
                </c:pt>
                <c:pt idx="4">
                  <c:v>3.5</c:v>
                </c:pt>
                <c:pt idx="5">
                  <c:v>3.3</c:v>
                </c:pt>
                <c:pt idx="6">
                  <c:v>3.4</c:v>
                </c:pt>
                <c:pt idx="7">
                  <c:v>3.7</c:v>
                </c:pt>
                <c:pt idx="8">
                  <c:v>3.6</c:v>
                </c:pt>
                <c:pt idx="9">
                  <c:v>3.7</c:v>
                </c:pt>
                <c:pt idx="10">
                  <c:v>3.6</c:v>
                </c:pt>
                <c:pt idx="11">
                  <c:v>3.6</c:v>
                </c:pt>
                <c:pt idx="12">
                  <c:v>3.4</c:v>
                </c:pt>
                <c:pt idx="13">
                  <c:v>3.8</c:v>
                </c:pt>
                <c:pt idx="14">
                  <c:v>3.3</c:v>
                </c:pt>
                <c:pt idx="15">
                  <c:v>3.6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COMPOUND GLYCYRRHI S-N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1.6</c:v>
                </c:pt>
                <c:pt idx="1">
                  <c:v>1.6</c:v>
                </c:pt>
                <c:pt idx="2">
                  <c:v>1.2</c:v>
                </c:pt>
                <c:pt idx="3">
                  <c:v>1.5</c:v>
                </c:pt>
                <c:pt idx="4">
                  <c:v>1.5</c:v>
                </c:pt>
                <c:pt idx="5">
                  <c:v>2</c:v>
                </c:pt>
                <c:pt idx="6">
                  <c:v>2.2999999999999998</c:v>
                </c:pt>
                <c:pt idx="7">
                  <c:v>2.1</c:v>
                </c:pt>
                <c:pt idx="8">
                  <c:v>2.2000000000000002</c:v>
                </c:pt>
                <c:pt idx="9">
                  <c:v>2.4</c:v>
                </c:pt>
                <c:pt idx="10">
                  <c:v>2.8</c:v>
                </c:pt>
                <c:pt idx="11">
                  <c:v>2.9</c:v>
                </c:pt>
                <c:pt idx="12">
                  <c:v>2.9</c:v>
                </c:pt>
                <c:pt idx="13">
                  <c:v>3.1</c:v>
                </c:pt>
                <c:pt idx="14">
                  <c:v>3.1</c:v>
                </c:pt>
                <c:pt idx="15">
                  <c:v>3.5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COMPOUND GLYCYRRHI FMJ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3.2</c:v>
                </c:pt>
                <c:pt idx="1">
                  <c:v>3.6</c:v>
                </c:pt>
                <c:pt idx="2">
                  <c:v>3.3</c:v>
                </c:pt>
                <c:pt idx="3">
                  <c:v>3.4</c:v>
                </c:pt>
                <c:pt idx="4">
                  <c:v>3.5</c:v>
                </c:pt>
                <c:pt idx="5">
                  <c:v>2.9</c:v>
                </c:pt>
                <c:pt idx="6">
                  <c:v>3</c:v>
                </c:pt>
                <c:pt idx="7">
                  <c:v>2.7</c:v>
                </c:pt>
                <c:pt idx="8">
                  <c:v>2.6</c:v>
                </c:pt>
                <c:pt idx="9">
                  <c:v>3</c:v>
                </c:pt>
                <c:pt idx="10">
                  <c:v>2.7</c:v>
                </c:pt>
                <c:pt idx="11">
                  <c:v>2.7</c:v>
                </c:pt>
                <c:pt idx="12">
                  <c:v>2.6</c:v>
                </c:pt>
                <c:pt idx="13">
                  <c:v>2.4</c:v>
                </c:pt>
                <c:pt idx="14">
                  <c:v>2.1</c:v>
                </c:pt>
                <c:pt idx="15">
                  <c:v>2.2999999999999998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CO.GLYCYRRHIZIN    SX/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2.2000000000000002</c:v>
                </c:pt>
                <c:pt idx="1">
                  <c:v>2.2999999999999998</c:v>
                </c:pt>
                <c:pt idx="2">
                  <c:v>2.1</c:v>
                </c:pt>
                <c:pt idx="3">
                  <c:v>2.4</c:v>
                </c:pt>
                <c:pt idx="4">
                  <c:v>2.1</c:v>
                </c:pt>
                <c:pt idx="5">
                  <c:v>2.1</c:v>
                </c:pt>
                <c:pt idx="6">
                  <c:v>2.2999999999999998</c:v>
                </c:pt>
                <c:pt idx="7">
                  <c:v>2</c:v>
                </c:pt>
                <c:pt idx="8">
                  <c:v>1.8</c:v>
                </c:pt>
                <c:pt idx="9">
                  <c:v>1.8</c:v>
                </c:pt>
                <c:pt idx="10">
                  <c:v>1.9</c:v>
                </c:pt>
                <c:pt idx="11">
                  <c:v>1.6</c:v>
                </c:pt>
                <c:pt idx="12">
                  <c:v>1.7</c:v>
                </c:pt>
                <c:pt idx="13">
                  <c:v>1.7</c:v>
                </c:pt>
                <c:pt idx="14">
                  <c:v>1.5</c:v>
                </c:pt>
                <c:pt idx="15">
                  <c:v>1.5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WEI YI XING        HHB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3.2</c:v>
                </c:pt>
                <c:pt idx="1">
                  <c:v>2.8</c:v>
                </c:pt>
                <c:pt idx="2">
                  <c:v>2.8</c:v>
                </c:pt>
                <c:pt idx="3">
                  <c:v>2</c:v>
                </c:pt>
                <c:pt idx="4">
                  <c:v>1.9</c:v>
                </c:pt>
                <c:pt idx="5">
                  <c:v>1.6</c:v>
                </c:pt>
                <c:pt idx="6">
                  <c:v>1.8</c:v>
                </c:pt>
                <c:pt idx="7">
                  <c:v>1.7</c:v>
                </c:pt>
                <c:pt idx="8">
                  <c:v>1.9</c:v>
                </c:pt>
                <c:pt idx="9">
                  <c:v>1.9</c:v>
                </c:pt>
                <c:pt idx="10">
                  <c:v>2.1</c:v>
                </c:pt>
                <c:pt idx="11">
                  <c:v>1.9</c:v>
                </c:pt>
                <c:pt idx="12">
                  <c:v>1.9</c:v>
                </c:pt>
                <c:pt idx="13">
                  <c:v>1.7</c:v>
                </c:pt>
                <c:pt idx="14">
                  <c:v>1.5</c:v>
                </c:pt>
                <c:pt idx="15">
                  <c:v>1.5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CO.GLYCYRRHIZIN    S1H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1.2</c:v>
                </c:pt>
                <c:pt idx="1">
                  <c:v>1.5</c:v>
                </c:pt>
                <c:pt idx="2">
                  <c:v>1.7</c:v>
                </c:pt>
                <c:pt idx="3">
                  <c:v>1.4</c:v>
                </c:pt>
                <c:pt idx="4">
                  <c:v>1.7</c:v>
                </c:pt>
                <c:pt idx="5">
                  <c:v>1.7</c:v>
                </c:pt>
                <c:pt idx="6">
                  <c:v>1.5</c:v>
                </c:pt>
                <c:pt idx="7">
                  <c:v>1.2</c:v>
                </c:pt>
                <c:pt idx="8">
                  <c:v>1.1000000000000001</c:v>
                </c:pt>
                <c:pt idx="9">
                  <c:v>1.2</c:v>
                </c:pt>
                <c:pt idx="10">
                  <c:v>1.2</c:v>
                </c:pt>
                <c:pt idx="11">
                  <c:v>1.9</c:v>
                </c:pt>
                <c:pt idx="12">
                  <c:v>1.6</c:v>
                </c:pt>
                <c:pt idx="13">
                  <c:v>1.7</c:v>
                </c:pt>
                <c:pt idx="14">
                  <c:v>1.4</c:v>
                </c:pt>
                <c:pt idx="15">
                  <c:v>1.7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24196480"/>
        <c:axId val="224198016"/>
      </c:lineChart>
      <c:catAx>
        <c:axId val="224196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4198016"/>
        <c:crosses val="autoZero"/>
        <c:auto val="1"/>
        <c:lblAlgn val="ctr"/>
        <c:lblOffset val="100"/>
        <c:noMultiLvlLbl val="0"/>
      </c:catAx>
      <c:valAx>
        <c:axId val="22419801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4196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Mino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5.5</c:v>
              </c:pt>
            </c:numLit>
          </c:val>
        </c:ser>
        <c:ser>
          <c:idx val="1"/>
          <c:order val="1"/>
          <c:tx>
            <c:v>TIANQING GANMEI    JTQ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8.4</c:v>
              </c:pt>
            </c:numLit>
          </c:val>
        </c:ser>
        <c:ser>
          <c:idx val="2"/>
          <c:order val="2"/>
          <c:tx>
            <c:v>GAN CHANG          SXP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11.9</c:v>
              </c:pt>
            </c:numLit>
          </c:val>
        </c:ser>
        <c:ser>
          <c:idx val="3"/>
          <c:order val="3"/>
          <c:tx>
            <c:v>STRONGER NEO-MINOP EI2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13.4</c:v>
              </c:pt>
            </c:numLit>
          </c:val>
        </c:ser>
        <c:ser>
          <c:idx val="4"/>
          <c:order val="4"/>
          <c:tx>
            <c:v>GAN LI XIN         JTQ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2.1</c:v>
              </c:pt>
            </c:numLit>
          </c:val>
        </c:ser>
        <c:ser>
          <c:idx val="5"/>
          <c:order val="5"/>
          <c:tx>
            <c:v>CO. GLYCYRRHIZIN   SRI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4.8</c:v>
              </c:pt>
            </c:numLit>
          </c:val>
        </c:ser>
        <c:ser>
          <c:idx val="6"/>
          <c:order val="6"/>
          <c:tx>
            <c:v>COMPOUND GLYCYRRHI S-N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26.9</c:v>
              </c:pt>
            </c:numLit>
          </c:val>
        </c:ser>
        <c:ser>
          <c:idx val="7"/>
          <c:order val="7"/>
          <c:tx>
            <c:v>COMPOUND GLYCYRRHI FMJ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-9.8000000000000007</c:v>
              </c:pt>
            </c:numLit>
          </c:val>
        </c:ser>
        <c:ser>
          <c:idx val="8"/>
          <c:order val="8"/>
          <c:tx>
            <c:v>CO.GLYCYRRHIZIN    SX/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-1.2</c:v>
              </c:pt>
            </c:numLit>
          </c:val>
        </c:ser>
        <c:ser>
          <c:idx val="9"/>
          <c:order val="9"/>
          <c:tx>
            <c:v>WEI YI XING        HHB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-13.5</c:v>
              </c:pt>
            </c:numLit>
          </c:val>
        </c:ser>
        <c:ser>
          <c:idx val="10"/>
          <c:order val="10"/>
          <c:tx>
            <c:v>CO.GLYCYRRHIZIN    S1H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-5.3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24403456"/>
        <c:axId val="224404992"/>
      </c:barChart>
      <c:catAx>
        <c:axId val="224403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4404992"/>
        <c:crosses val="autoZero"/>
        <c:auto val="1"/>
        <c:lblAlgn val="ctr"/>
        <c:lblOffset val="100"/>
        <c:noMultiLvlLbl val="0"/>
      </c:catAx>
      <c:valAx>
        <c:axId val="224404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44034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3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38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NEQ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639.6789</c:v>
                </c:pt>
                <c:pt idx="1">
                  <c:v>677.15390000000002</c:v>
                </c:pt>
                <c:pt idx="2">
                  <c:v>718.14840000000004</c:v>
                </c:pt>
                <c:pt idx="3">
                  <c:v>752.44579999999996</c:v>
                </c:pt>
                <c:pt idx="4">
                  <c:v>791.31989999999996</c:v>
                </c:pt>
                <c:pt idx="5">
                  <c:v>823.64649999999995</c:v>
                </c:pt>
                <c:pt idx="6">
                  <c:v>852.1377</c:v>
                </c:pt>
                <c:pt idx="7">
                  <c:v>879.34050000000002</c:v>
                </c:pt>
                <c:pt idx="8">
                  <c:v>911.2577</c:v>
                </c:pt>
                <c:pt idx="9">
                  <c:v>933.7953</c:v>
                </c:pt>
                <c:pt idx="10">
                  <c:v>952.4212</c:v>
                </c:pt>
                <c:pt idx="11">
                  <c:v>964.75070000000005</c:v>
                </c:pt>
                <c:pt idx="12">
                  <c:v>966.33569999999997</c:v>
                </c:pt>
                <c:pt idx="13">
                  <c:v>984.80489999999998</c:v>
                </c:pt>
                <c:pt idx="14">
                  <c:v>998.08079999999995</c:v>
                </c:pt>
                <c:pt idx="15">
                  <c:v>1015.1536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TRIMETAZIDINE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602.0077</c:v>
                </c:pt>
                <c:pt idx="1">
                  <c:v>639.07380000000001</c:v>
                </c:pt>
                <c:pt idx="2">
                  <c:v>679.68889999999999</c:v>
                </c:pt>
                <c:pt idx="3">
                  <c:v>713.27880000000005</c:v>
                </c:pt>
                <c:pt idx="4">
                  <c:v>750.76369999999997</c:v>
                </c:pt>
                <c:pt idx="5">
                  <c:v>781.5181</c:v>
                </c:pt>
                <c:pt idx="6">
                  <c:v>808.06200000000001</c:v>
                </c:pt>
                <c:pt idx="7">
                  <c:v>833.1644</c:v>
                </c:pt>
                <c:pt idx="8">
                  <c:v>862.98569999999995</c:v>
                </c:pt>
                <c:pt idx="9">
                  <c:v>883.9864</c:v>
                </c:pt>
                <c:pt idx="10">
                  <c:v>901.42229999999995</c:v>
                </c:pt>
                <c:pt idx="11">
                  <c:v>912.85209999999995</c:v>
                </c:pt>
                <c:pt idx="12">
                  <c:v>914.01559999999995</c:v>
                </c:pt>
                <c:pt idx="13">
                  <c:v>930.61069999999995</c:v>
                </c:pt>
                <c:pt idx="14">
                  <c:v>942.25300000000004</c:v>
                </c:pt>
                <c:pt idx="15">
                  <c:v>958.1395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UBIDECARENONE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37.671199999999999</c:v>
                </c:pt>
                <c:pt idx="1">
                  <c:v>38.080100000000002</c:v>
                </c:pt>
                <c:pt idx="2">
                  <c:v>38.459499999999998</c:v>
                </c:pt>
                <c:pt idx="3">
                  <c:v>39.167000000000002</c:v>
                </c:pt>
                <c:pt idx="4">
                  <c:v>40.556199999999997</c:v>
                </c:pt>
                <c:pt idx="5">
                  <c:v>42.128399999999999</c:v>
                </c:pt>
                <c:pt idx="6">
                  <c:v>44.075699999999998</c:v>
                </c:pt>
                <c:pt idx="7">
                  <c:v>46.176099999999998</c:v>
                </c:pt>
                <c:pt idx="8">
                  <c:v>48.272100000000002</c:v>
                </c:pt>
                <c:pt idx="9">
                  <c:v>49.808799999999998</c:v>
                </c:pt>
                <c:pt idx="10">
                  <c:v>50.998899999999999</c:v>
                </c:pt>
                <c:pt idx="11">
                  <c:v>51.898600000000002</c:v>
                </c:pt>
                <c:pt idx="12">
                  <c:v>52.3202</c:v>
                </c:pt>
                <c:pt idx="13">
                  <c:v>54.194299999999998</c:v>
                </c:pt>
                <c:pt idx="14">
                  <c:v>55.8277</c:v>
                </c:pt>
                <c:pt idx="15">
                  <c:v>57.014099999999999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24657408"/>
        <c:axId val="224658944"/>
      </c:lineChart>
      <c:catAx>
        <c:axId val="224657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4658944"/>
        <c:crosses val="autoZero"/>
        <c:auto val="1"/>
        <c:lblAlgn val="ctr"/>
        <c:lblOffset val="100"/>
        <c:noMultiLvlLbl val="0"/>
      </c:catAx>
      <c:valAx>
        <c:axId val="224658944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46574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NEQ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5.2</c:v>
              </c:pt>
            </c:numLit>
          </c:val>
        </c:ser>
        <c:ser>
          <c:idx val="1"/>
          <c:order val="1"/>
          <c:tx>
            <c:v>TRIMETAZIDINE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</c:v>
              </c:pt>
            </c:numLit>
          </c:val>
        </c:ser>
        <c:ser>
          <c:idx val="2"/>
          <c:order val="2"/>
          <c:tx>
            <c:v>UBIDECARENONE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9.9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24804864"/>
        <c:axId val="224806400"/>
      </c:barChart>
      <c:catAx>
        <c:axId val="2248048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4806400"/>
        <c:crosses val="autoZero"/>
        <c:auto val="1"/>
        <c:lblAlgn val="ctr"/>
        <c:lblOffset val="100"/>
        <c:noMultiLvlLbl val="0"/>
      </c:catAx>
      <c:valAx>
        <c:axId val="224806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48048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38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NEQ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171.60319999999999</c:v>
                </c:pt>
                <c:pt idx="1">
                  <c:v>184.79939999999999</c:v>
                </c:pt>
                <c:pt idx="2">
                  <c:v>195.18039999999999</c:v>
                </c:pt>
                <c:pt idx="3">
                  <c:v>200.8629</c:v>
                </c:pt>
                <c:pt idx="4">
                  <c:v>210.47730000000001</c:v>
                </c:pt>
                <c:pt idx="5">
                  <c:v>217.1259</c:v>
                </c:pt>
                <c:pt idx="6">
                  <c:v>223.67160000000001</c:v>
                </c:pt>
                <c:pt idx="7">
                  <c:v>228.06569999999999</c:v>
                </c:pt>
                <c:pt idx="8">
                  <c:v>242.3946</c:v>
                </c:pt>
                <c:pt idx="9">
                  <c:v>239.6634</c:v>
                </c:pt>
                <c:pt idx="10">
                  <c:v>242.29759999999999</c:v>
                </c:pt>
                <c:pt idx="11">
                  <c:v>240.39510000000001</c:v>
                </c:pt>
                <c:pt idx="12">
                  <c:v>243.97970000000001</c:v>
                </c:pt>
                <c:pt idx="13">
                  <c:v>258.13260000000002</c:v>
                </c:pt>
                <c:pt idx="14">
                  <c:v>255.57339999999999</c:v>
                </c:pt>
                <c:pt idx="15">
                  <c:v>257.46800000000002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TRIMETAZIDINE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162.2757</c:v>
                </c:pt>
                <c:pt idx="1">
                  <c:v>174.62569999999999</c:v>
                </c:pt>
                <c:pt idx="2">
                  <c:v>185.22579999999999</c:v>
                </c:pt>
                <c:pt idx="3">
                  <c:v>191.1516</c:v>
                </c:pt>
                <c:pt idx="4">
                  <c:v>199.76060000000001</c:v>
                </c:pt>
                <c:pt idx="5">
                  <c:v>205.3801</c:v>
                </c:pt>
                <c:pt idx="6">
                  <c:v>211.7698</c:v>
                </c:pt>
                <c:pt idx="7">
                  <c:v>216.25389999999999</c:v>
                </c:pt>
                <c:pt idx="8">
                  <c:v>229.58189999999999</c:v>
                </c:pt>
                <c:pt idx="9">
                  <c:v>226.3809</c:v>
                </c:pt>
                <c:pt idx="10">
                  <c:v>229.2056</c:v>
                </c:pt>
                <c:pt idx="11">
                  <c:v>227.68369999999999</c:v>
                </c:pt>
                <c:pt idx="12">
                  <c:v>230.74529999999999</c:v>
                </c:pt>
                <c:pt idx="13">
                  <c:v>242.976</c:v>
                </c:pt>
                <c:pt idx="14">
                  <c:v>240.84800000000001</c:v>
                </c:pt>
                <c:pt idx="15">
                  <c:v>243.5702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UBIDECARENONE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9.3275000000000006</c:v>
                </c:pt>
                <c:pt idx="1">
                  <c:v>10.1736</c:v>
                </c:pt>
                <c:pt idx="2">
                  <c:v>9.9544999999999995</c:v>
                </c:pt>
                <c:pt idx="3">
                  <c:v>9.7112999999999996</c:v>
                </c:pt>
                <c:pt idx="4">
                  <c:v>10.716699999999999</c:v>
                </c:pt>
                <c:pt idx="5">
                  <c:v>11.745799999999999</c:v>
                </c:pt>
                <c:pt idx="6">
                  <c:v>11.9018</c:v>
                </c:pt>
                <c:pt idx="7">
                  <c:v>11.8117</c:v>
                </c:pt>
                <c:pt idx="8">
                  <c:v>12.8127</c:v>
                </c:pt>
                <c:pt idx="9">
                  <c:v>13.282500000000001</c:v>
                </c:pt>
                <c:pt idx="10">
                  <c:v>13.091900000000001</c:v>
                </c:pt>
                <c:pt idx="11">
                  <c:v>12.711399999999999</c:v>
                </c:pt>
                <c:pt idx="12">
                  <c:v>13.234299999999999</c:v>
                </c:pt>
                <c:pt idx="13">
                  <c:v>15.156599999999999</c:v>
                </c:pt>
                <c:pt idx="14">
                  <c:v>14.7254</c:v>
                </c:pt>
                <c:pt idx="15">
                  <c:v>13.8978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24928128"/>
        <c:axId val="224929664"/>
      </c:lineChart>
      <c:catAx>
        <c:axId val="2249281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4929664"/>
        <c:crosses val="autoZero"/>
        <c:auto val="1"/>
        <c:lblAlgn val="ctr"/>
        <c:lblOffset val="100"/>
        <c:noMultiLvlLbl val="0"/>
      </c:catAx>
      <c:valAx>
        <c:axId val="224929664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49281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NEQ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7.1</c:v>
              </c:pt>
            </c:numLit>
          </c:val>
        </c:ser>
        <c:ser>
          <c:idx val="1"/>
          <c:order val="1"/>
          <c:tx>
            <c:v>TRIMETAZIDINE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</c:v>
              </c:pt>
            </c:numLit>
          </c:val>
        </c:ser>
        <c:ser>
          <c:idx val="2"/>
          <c:order val="2"/>
          <c:tx>
            <c:v>UBIDECARENONE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9.3000000000000007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25231232"/>
        <c:axId val="225232768"/>
      </c:barChart>
      <c:catAx>
        <c:axId val="2252312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5232768"/>
        <c:crosses val="autoZero"/>
        <c:auto val="1"/>
        <c:lblAlgn val="ctr"/>
        <c:lblOffset val="100"/>
        <c:noMultiLvlLbl val="0"/>
      </c:catAx>
      <c:valAx>
        <c:axId val="2252327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5231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NEQ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5.2</c:v>
              </c:pt>
            </c:numLit>
          </c:val>
        </c:ser>
        <c:ser>
          <c:idx val="1"/>
          <c:order val="1"/>
          <c:tx>
            <c:v>TRIMETAZIDINE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</c:v>
              </c:pt>
            </c:numLit>
          </c:val>
        </c:ser>
        <c:ser>
          <c:idx val="2"/>
          <c:order val="2"/>
          <c:tx>
            <c:v>UBIDECARENONE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9.9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25620736"/>
        <c:axId val="225622272"/>
      </c:barChart>
      <c:catAx>
        <c:axId val="225620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5622272"/>
        <c:crosses val="autoZero"/>
        <c:auto val="1"/>
        <c:lblAlgn val="ctr"/>
        <c:lblOffset val="100"/>
        <c:noMultiLvlLbl val="0"/>
      </c:catAx>
      <c:valAx>
        <c:axId val="225622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5620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DE BAI AN          BAI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11.3</c:v>
                </c:pt>
                <c:pt idx="1">
                  <c:v>17.2</c:v>
                </c:pt>
                <c:pt idx="2">
                  <c:v>23.5</c:v>
                </c:pt>
                <c:pt idx="3">
                  <c:v>28.4</c:v>
                </c:pt>
                <c:pt idx="4">
                  <c:v>32.299999999999997</c:v>
                </c:pt>
                <c:pt idx="5">
                  <c:v>35.200000000000003</c:v>
                </c:pt>
                <c:pt idx="6">
                  <c:v>35.799999999999997</c:v>
                </c:pt>
                <c:pt idx="7">
                  <c:v>35.5</c:v>
                </c:pt>
                <c:pt idx="8">
                  <c:v>35.6</c:v>
                </c:pt>
                <c:pt idx="9">
                  <c:v>36.1</c:v>
                </c:pt>
                <c:pt idx="10">
                  <c:v>38.200000000000003</c:v>
                </c:pt>
                <c:pt idx="11">
                  <c:v>39.700000000000003</c:v>
                </c:pt>
                <c:pt idx="12">
                  <c:v>42.3</c:v>
                </c:pt>
                <c:pt idx="13">
                  <c:v>45.7</c:v>
                </c:pt>
                <c:pt idx="14">
                  <c:v>48.5</c:v>
                </c:pt>
                <c:pt idx="15">
                  <c:v>50.1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TRAST              SK6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34</c:v>
                </c:pt>
                <c:pt idx="1">
                  <c:v>31.5</c:v>
                </c:pt>
                <c:pt idx="2">
                  <c:v>28.4</c:v>
                </c:pt>
                <c:pt idx="3">
                  <c:v>25.5</c:v>
                </c:pt>
                <c:pt idx="4">
                  <c:v>23.1</c:v>
                </c:pt>
                <c:pt idx="5">
                  <c:v>21.6</c:v>
                </c:pt>
                <c:pt idx="6">
                  <c:v>21.3</c:v>
                </c:pt>
                <c:pt idx="7">
                  <c:v>21.7</c:v>
                </c:pt>
                <c:pt idx="8">
                  <c:v>21.9</c:v>
                </c:pt>
                <c:pt idx="9">
                  <c:v>21.9</c:v>
                </c:pt>
                <c:pt idx="10">
                  <c:v>21.3</c:v>
                </c:pt>
                <c:pt idx="11">
                  <c:v>20.5</c:v>
                </c:pt>
                <c:pt idx="12">
                  <c:v>19</c:v>
                </c:pt>
                <c:pt idx="13">
                  <c:v>16.7</c:v>
                </c:pt>
                <c:pt idx="14">
                  <c:v>14.6</c:v>
                </c:pt>
                <c:pt idx="15">
                  <c:v>13.1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PATECS ID          SDI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15.8</c:v>
                </c:pt>
                <c:pt idx="1">
                  <c:v>14.2</c:v>
                </c:pt>
                <c:pt idx="2">
                  <c:v>12.7</c:v>
                </c:pt>
                <c:pt idx="3">
                  <c:v>11.6</c:v>
                </c:pt>
                <c:pt idx="4">
                  <c:v>10.8</c:v>
                </c:pt>
                <c:pt idx="5">
                  <c:v>10.6</c:v>
                </c:pt>
                <c:pt idx="6">
                  <c:v>10.5</c:v>
                </c:pt>
                <c:pt idx="7">
                  <c:v>11</c:v>
                </c:pt>
                <c:pt idx="8">
                  <c:v>11.7</c:v>
                </c:pt>
                <c:pt idx="9">
                  <c:v>12.4</c:v>
                </c:pt>
                <c:pt idx="10">
                  <c:v>12.8</c:v>
                </c:pt>
                <c:pt idx="11">
                  <c:v>13.4</c:v>
                </c:pt>
                <c:pt idx="12">
                  <c:v>13.9</c:v>
                </c:pt>
                <c:pt idx="13">
                  <c:v>13.8</c:v>
                </c:pt>
                <c:pt idx="14">
                  <c:v>13.3</c:v>
                </c:pt>
                <c:pt idx="15">
                  <c:v>13.1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LAI BI XIN         FY1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14.7</c:v>
                </c:pt>
                <c:pt idx="1">
                  <c:v>15.3</c:v>
                </c:pt>
                <c:pt idx="2">
                  <c:v>14.8</c:v>
                </c:pt>
                <c:pt idx="3">
                  <c:v>15.3</c:v>
                </c:pt>
                <c:pt idx="4">
                  <c:v>15.9</c:v>
                </c:pt>
                <c:pt idx="5">
                  <c:v>16.399999999999999</c:v>
                </c:pt>
                <c:pt idx="6">
                  <c:v>17.3</c:v>
                </c:pt>
                <c:pt idx="7">
                  <c:v>17.8</c:v>
                </c:pt>
                <c:pt idx="8">
                  <c:v>17.600000000000001</c:v>
                </c:pt>
                <c:pt idx="9">
                  <c:v>17.100000000000001</c:v>
                </c:pt>
                <c:pt idx="10">
                  <c:v>16</c:v>
                </c:pt>
                <c:pt idx="11">
                  <c:v>15.2</c:v>
                </c:pt>
                <c:pt idx="12">
                  <c:v>14.1</c:v>
                </c:pt>
                <c:pt idx="13">
                  <c:v>13.5</c:v>
                </c:pt>
                <c:pt idx="14">
                  <c:v>13.1</c:v>
                </c:pt>
                <c:pt idx="15">
                  <c:v>12.9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ZE PU SI           MK-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2</c:v>
                </c:pt>
                <c:pt idx="1">
                  <c:v>2.6</c:v>
                </c:pt>
                <c:pt idx="2">
                  <c:v>2.9</c:v>
                </c:pt>
                <c:pt idx="3">
                  <c:v>3</c:v>
                </c:pt>
                <c:pt idx="4">
                  <c:v>3.2</c:v>
                </c:pt>
                <c:pt idx="5">
                  <c:v>2.9</c:v>
                </c:pt>
                <c:pt idx="6">
                  <c:v>2.7</c:v>
                </c:pt>
                <c:pt idx="7">
                  <c:v>2.5</c:v>
                </c:pt>
                <c:pt idx="8">
                  <c:v>2.5</c:v>
                </c:pt>
                <c:pt idx="9">
                  <c:v>2.6</c:v>
                </c:pt>
                <c:pt idx="10">
                  <c:v>2.7</c:v>
                </c:pt>
                <c:pt idx="11">
                  <c:v>2.8</c:v>
                </c:pt>
                <c:pt idx="12">
                  <c:v>3</c:v>
                </c:pt>
                <c:pt idx="13">
                  <c:v>3.3</c:v>
                </c:pt>
                <c:pt idx="14">
                  <c:v>4</c:v>
                </c:pt>
                <c:pt idx="15">
                  <c:v>4.8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Horxis-Total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10.199999999999999</c:v>
                </c:pt>
                <c:pt idx="1">
                  <c:v>9.6</c:v>
                </c:pt>
                <c:pt idx="2">
                  <c:v>9.1</c:v>
                </c:pt>
                <c:pt idx="3">
                  <c:v>8.1999999999999993</c:v>
                </c:pt>
                <c:pt idx="4">
                  <c:v>6.9</c:v>
                </c:pt>
                <c:pt idx="5">
                  <c:v>6</c:v>
                </c:pt>
                <c:pt idx="6">
                  <c:v>5.5</c:v>
                </c:pt>
                <c:pt idx="7">
                  <c:v>5.2</c:v>
                </c:pt>
                <c:pt idx="8">
                  <c:v>4.8</c:v>
                </c:pt>
                <c:pt idx="9">
                  <c:v>4.5</c:v>
                </c:pt>
                <c:pt idx="10">
                  <c:v>4.2</c:v>
                </c:pt>
                <c:pt idx="11">
                  <c:v>3.8</c:v>
                </c:pt>
                <c:pt idx="12">
                  <c:v>3.7</c:v>
                </c:pt>
                <c:pt idx="13">
                  <c:v>3.5</c:v>
                </c:pt>
                <c:pt idx="14">
                  <c:v>3.2</c:v>
                </c:pt>
                <c:pt idx="15">
                  <c:v>3.1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JE IL COOL PAP     J.I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10.3</c:v>
                </c:pt>
                <c:pt idx="1">
                  <c:v>9.1999999999999993</c:v>
                </c:pt>
                <c:pt idx="2">
                  <c:v>8.6</c:v>
                </c:pt>
                <c:pt idx="3">
                  <c:v>8</c:v>
                </c:pt>
                <c:pt idx="4">
                  <c:v>7.6</c:v>
                </c:pt>
                <c:pt idx="5">
                  <c:v>7.2</c:v>
                </c:pt>
                <c:pt idx="6">
                  <c:v>6.8</c:v>
                </c:pt>
                <c:pt idx="7">
                  <c:v>6.4</c:v>
                </c:pt>
                <c:pt idx="8">
                  <c:v>5.9</c:v>
                </c:pt>
                <c:pt idx="9">
                  <c:v>5.4</c:v>
                </c:pt>
                <c:pt idx="10">
                  <c:v>4.8</c:v>
                </c:pt>
                <c:pt idx="11">
                  <c:v>4.5</c:v>
                </c:pt>
                <c:pt idx="12">
                  <c:v>3.9</c:v>
                </c:pt>
                <c:pt idx="13">
                  <c:v>3.3</c:v>
                </c:pt>
                <c:pt idx="14">
                  <c:v>3.1</c:v>
                </c:pt>
                <c:pt idx="15">
                  <c:v>2.6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HAOJISHI(WARM)     EI2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0E87B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7.6</c:v>
                </c:pt>
                <c:pt idx="1">
                  <c:v>6.9</c:v>
                </c:pt>
                <c:pt idx="2">
                  <c:v>6.2</c:v>
                </c:pt>
                <c:pt idx="3">
                  <c:v>5.4</c:v>
                </c:pt>
                <c:pt idx="4">
                  <c:v>4.4000000000000004</c:v>
                </c:pt>
                <c:pt idx="5">
                  <c:v>3.6</c:v>
                </c:pt>
                <c:pt idx="6">
                  <c:v>3.3</c:v>
                </c:pt>
                <c:pt idx="7">
                  <c:v>3.1</c:v>
                </c:pt>
                <c:pt idx="8">
                  <c:v>3</c:v>
                </c:pt>
                <c:pt idx="9">
                  <c:v>2.9</c:v>
                </c:pt>
                <c:pt idx="10">
                  <c:v>2.7</c:v>
                </c:pt>
                <c:pt idx="11">
                  <c:v>2.5</c:v>
                </c:pt>
                <c:pt idx="12">
                  <c:v>2.4</c:v>
                </c:pt>
                <c:pt idx="13">
                  <c:v>2.2999999999999998</c:v>
                </c:pt>
                <c:pt idx="14">
                  <c:v>2.2000000000000002</c:v>
                </c:pt>
                <c:pt idx="15">
                  <c:v>2.1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HAOJISHI(COOL)     EI2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54C85C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2.7</c:v>
                </c:pt>
                <c:pt idx="1">
                  <c:v>2.6</c:v>
                </c:pt>
                <c:pt idx="2">
                  <c:v>2.8</c:v>
                </c:pt>
                <c:pt idx="3">
                  <c:v>2.8</c:v>
                </c:pt>
                <c:pt idx="4">
                  <c:v>2.6</c:v>
                </c:pt>
                <c:pt idx="5">
                  <c:v>2.4</c:v>
                </c:pt>
                <c:pt idx="6">
                  <c:v>2.2000000000000002</c:v>
                </c:pt>
                <c:pt idx="7">
                  <c:v>2.1</c:v>
                </c:pt>
                <c:pt idx="8">
                  <c:v>1.9</c:v>
                </c:pt>
                <c:pt idx="9">
                  <c:v>1.7</c:v>
                </c:pt>
                <c:pt idx="10">
                  <c:v>1.5</c:v>
                </c:pt>
                <c:pt idx="11">
                  <c:v>1.3</c:v>
                </c:pt>
                <c:pt idx="12">
                  <c:v>1.3</c:v>
                </c:pt>
                <c:pt idx="13">
                  <c:v>1.2</c:v>
                </c:pt>
                <c:pt idx="14">
                  <c:v>1</c:v>
                </c:pt>
                <c:pt idx="15">
                  <c:v>1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LIANG KE           JC4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154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0.1</c:v>
                </c:pt>
                <c:pt idx="13">
                  <c:v>0.1</c:v>
                </c:pt>
                <c:pt idx="14">
                  <c:v>0.2</c:v>
                </c:pt>
                <c:pt idx="15">
                  <c:v>0.3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5046656"/>
        <c:axId val="95053312"/>
      </c:lineChart>
      <c:catAx>
        <c:axId val="950466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95053312"/>
        <c:crosses val="autoZero"/>
        <c:auto val="1"/>
        <c:lblAlgn val="ctr"/>
        <c:lblOffset val="100"/>
        <c:noMultiLvlLbl val="0"/>
      </c:catAx>
      <c:valAx>
        <c:axId val="9505331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950466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5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7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8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TRIMETAZIDINE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94.1</c:v>
                </c:pt>
                <c:pt idx="1">
                  <c:v>94.4</c:v>
                </c:pt>
                <c:pt idx="2">
                  <c:v>94.6</c:v>
                </c:pt>
                <c:pt idx="3">
                  <c:v>94.8</c:v>
                </c:pt>
                <c:pt idx="4">
                  <c:v>94.9</c:v>
                </c:pt>
                <c:pt idx="5">
                  <c:v>94.9</c:v>
                </c:pt>
                <c:pt idx="6">
                  <c:v>94.8</c:v>
                </c:pt>
                <c:pt idx="7">
                  <c:v>94.7</c:v>
                </c:pt>
                <c:pt idx="8">
                  <c:v>94.7</c:v>
                </c:pt>
                <c:pt idx="9">
                  <c:v>94.7</c:v>
                </c:pt>
                <c:pt idx="10">
                  <c:v>94.6</c:v>
                </c:pt>
                <c:pt idx="11">
                  <c:v>94.6</c:v>
                </c:pt>
                <c:pt idx="12">
                  <c:v>94.6</c:v>
                </c:pt>
                <c:pt idx="13">
                  <c:v>94.5</c:v>
                </c:pt>
                <c:pt idx="14">
                  <c:v>94.4</c:v>
                </c:pt>
                <c:pt idx="15">
                  <c:v>94.4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UBIDECARENONE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5.9</c:v>
                </c:pt>
                <c:pt idx="1">
                  <c:v>5.6</c:v>
                </c:pt>
                <c:pt idx="2">
                  <c:v>5.4</c:v>
                </c:pt>
                <c:pt idx="3">
                  <c:v>5.2</c:v>
                </c:pt>
                <c:pt idx="4">
                  <c:v>5.0999999999999996</c:v>
                </c:pt>
                <c:pt idx="5">
                  <c:v>5.0999999999999996</c:v>
                </c:pt>
                <c:pt idx="6">
                  <c:v>5.2</c:v>
                </c:pt>
                <c:pt idx="7">
                  <c:v>5.3</c:v>
                </c:pt>
                <c:pt idx="8">
                  <c:v>5.3</c:v>
                </c:pt>
                <c:pt idx="9">
                  <c:v>5.3</c:v>
                </c:pt>
                <c:pt idx="10">
                  <c:v>5.4</c:v>
                </c:pt>
                <c:pt idx="11">
                  <c:v>5.4</c:v>
                </c:pt>
                <c:pt idx="12">
                  <c:v>5.4</c:v>
                </c:pt>
                <c:pt idx="13">
                  <c:v>5.5</c:v>
                </c:pt>
                <c:pt idx="14">
                  <c:v>5.6</c:v>
                </c:pt>
                <c:pt idx="15">
                  <c:v>5.6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25389568"/>
        <c:axId val="225411840"/>
      </c:lineChart>
      <c:catAx>
        <c:axId val="225389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5411840"/>
        <c:crosses val="autoZero"/>
        <c:auto val="1"/>
        <c:lblAlgn val="ctr"/>
        <c:lblOffset val="100"/>
        <c:noMultiLvlLbl val="0"/>
      </c:catAx>
      <c:valAx>
        <c:axId val="225411840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53895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NEQ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7.1</c:v>
              </c:pt>
            </c:numLit>
          </c:val>
        </c:ser>
        <c:ser>
          <c:idx val="1"/>
          <c:order val="1"/>
          <c:tx>
            <c:v>TRIMETAZIDINE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</c:v>
              </c:pt>
            </c:numLit>
          </c:val>
        </c:ser>
        <c:ser>
          <c:idx val="2"/>
          <c:order val="2"/>
          <c:tx>
            <c:v>UBIDECARENONE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9.3000000000000007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25504640"/>
        <c:axId val="225514624"/>
      </c:barChart>
      <c:catAx>
        <c:axId val="225504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5514624"/>
        <c:crosses val="autoZero"/>
        <c:auto val="1"/>
        <c:lblAlgn val="ctr"/>
        <c:lblOffset val="100"/>
        <c:noMultiLvlLbl val="0"/>
      </c:catAx>
      <c:valAx>
        <c:axId val="225514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55046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TRIMETAZIDINE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94.6</c:v>
                </c:pt>
                <c:pt idx="1">
                  <c:v>94.5</c:v>
                </c:pt>
                <c:pt idx="2">
                  <c:v>94.9</c:v>
                </c:pt>
                <c:pt idx="3">
                  <c:v>95.2</c:v>
                </c:pt>
                <c:pt idx="4">
                  <c:v>94.9</c:v>
                </c:pt>
                <c:pt idx="5">
                  <c:v>94.6</c:v>
                </c:pt>
                <c:pt idx="6">
                  <c:v>94.7</c:v>
                </c:pt>
                <c:pt idx="7">
                  <c:v>94.8</c:v>
                </c:pt>
                <c:pt idx="8">
                  <c:v>94.7</c:v>
                </c:pt>
                <c:pt idx="9">
                  <c:v>94.5</c:v>
                </c:pt>
                <c:pt idx="10">
                  <c:v>94.6</c:v>
                </c:pt>
                <c:pt idx="11">
                  <c:v>94.7</c:v>
                </c:pt>
                <c:pt idx="12">
                  <c:v>94.6</c:v>
                </c:pt>
                <c:pt idx="13">
                  <c:v>94.1</c:v>
                </c:pt>
                <c:pt idx="14">
                  <c:v>94.2</c:v>
                </c:pt>
                <c:pt idx="15">
                  <c:v>94.6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UBIDECARENONE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5.4</c:v>
                </c:pt>
                <c:pt idx="1">
                  <c:v>5.5</c:v>
                </c:pt>
                <c:pt idx="2">
                  <c:v>5.0999999999999996</c:v>
                </c:pt>
                <c:pt idx="3">
                  <c:v>4.8</c:v>
                </c:pt>
                <c:pt idx="4">
                  <c:v>5.0999999999999996</c:v>
                </c:pt>
                <c:pt idx="5">
                  <c:v>5.4</c:v>
                </c:pt>
                <c:pt idx="6">
                  <c:v>5.3</c:v>
                </c:pt>
                <c:pt idx="7">
                  <c:v>5.2</c:v>
                </c:pt>
                <c:pt idx="8">
                  <c:v>5.3</c:v>
                </c:pt>
                <c:pt idx="9">
                  <c:v>5.5</c:v>
                </c:pt>
                <c:pt idx="10">
                  <c:v>5.4</c:v>
                </c:pt>
                <c:pt idx="11">
                  <c:v>5.3</c:v>
                </c:pt>
                <c:pt idx="12">
                  <c:v>5.4</c:v>
                </c:pt>
                <c:pt idx="13">
                  <c:v>5.9</c:v>
                </c:pt>
                <c:pt idx="14">
                  <c:v>5.8</c:v>
                </c:pt>
                <c:pt idx="15">
                  <c:v>5.4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26006912"/>
        <c:axId val="226008448"/>
      </c:lineChart>
      <c:catAx>
        <c:axId val="2260069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6008448"/>
        <c:crosses val="autoZero"/>
        <c:auto val="1"/>
        <c:lblAlgn val="ctr"/>
        <c:lblOffset val="100"/>
        <c:noMultiLvlLbl val="0"/>
      </c:catAx>
      <c:valAx>
        <c:axId val="226008448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60069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VASOREL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60.1</c:v>
                </c:pt>
                <c:pt idx="1">
                  <c:v>58.9</c:v>
                </c:pt>
                <c:pt idx="2">
                  <c:v>58.2</c:v>
                </c:pt>
                <c:pt idx="3">
                  <c:v>58</c:v>
                </c:pt>
                <c:pt idx="4">
                  <c:v>57.9</c:v>
                </c:pt>
                <c:pt idx="5">
                  <c:v>57.7</c:v>
                </c:pt>
                <c:pt idx="6">
                  <c:v>57.5</c:v>
                </c:pt>
                <c:pt idx="7">
                  <c:v>57.4</c:v>
                </c:pt>
                <c:pt idx="8">
                  <c:v>57.7</c:v>
                </c:pt>
                <c:pt idx="9">
                  <c:v>58.3</c:v>
                </c:pt>
                <c:pt idx="10">
                  <c:v>58.5</c:v>
                </c:pt>
                <c:pt idx="11">
                  <c:v>58.8</c:v>
                </c:pt>
                <c:pt idx="12">
                  <c:v>59.3</c:v>
                </c:pt>
                <c:pt idx="13">
                  <c:v>59.5</c:v>
                </c:pt>
                <c:pt idx="14">
                  <c:v>60.3</c:v>
                </c:pt>
                <c:pt idx="15">
                  <c:v>61.1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GEN KE TONG        SRI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16</c:v>
                </c:pt>
                <c:pt idx="1">
                  <c:v>17.3</c:v>
                </c:pt>
                <c:pt idx="2">
                  <c:v>18.2</c:v>
                </c:pt>
                <c:pt idx="3">
                  <c:v>18.3</c:v>
                </c:pt>
                <c:pt idx="4">
                  <c:v>18.100000000000001</c:v>
                </c:pt>
                <c:pt idx="5">
                  <c:v>18</c:v>
                </c:pt>
                <c:pt idx="6">
                  <c:v>18</c:v>
                </c:pt>
                <c:pt idx="7">
                  <c:v>18</c:v>
                </c:pt>
                <c:pt idx="8">
                  <c:v>17.8</c:v>
                </c:pt>
                <c:pt idx="9">
                  <c:v>17.7</c:v>
                </c:pt>
                <c:pt idx="10">
                  <c:v>17.8</c:v>
                </c:pt>
                <c:pt idx="11">
                  <c:v>17.7</c:v>
                </c:pt>
                <c:pt idx="12">
                  <c:v>17.399999999999999</c:v>
                </c:pt>
                <c:pt idx="13">
                  <c:v>17.2</c:v>
                </c:pt>
                <c:pt idx="14">
                  <c:v>16.7</c:v>
                </c:pt>
                <c:pt idx="15">
                  <c:v>16.100000000000001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ZE WEI ER          B4W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13.4</c:v>
                </c:pt>
                <c:pt idx="1">
                  <c:v>13.4</c:v>
                </c:pt>
                <c:pt idx="2">
                  <c:v>13.4</c:v>
                </c:pt>
                <c:pt idx="3">
                  <c:v>13.2</c:v>
                </c:pt>
                <c:pt idx="4">
                  <c:v>13.2</c:v>
                </c:pt>
                <c:pt idx="5">
                  <c:v>13.3</c:v>
                </c:pt>
                <c:pt idx="6">
                  <c:v>13.5</c:v>
                </c:pt>
                <c:pt idx="7">
                  <c:v>13.7</c:v>
                </c:pt>
                <c:pt idx="8">
                  <c:v>13.6</c:v>
                </c:pt>
                <c:pt idx="9">
                  <c:v>13</c:v>
                </c:pt>
                <c:pt idx="10">
                  <c:v>12.5</c:v>
                </c:pt>
                <c:pt idx="11">
                  <c:v>11.9</c:v>
                </c:pt>
                <c:pt idx="12">
                  <c:v>11.4</c:v>
                </c:pt>
                <c:pt idx="13">
                  <c:v>11.2</c:v>
                </c:pt>
                <c:pt idx="14">
                  <c:v>10.8</c:v>
                </c:pt>
                <c:pt idx="15">
                  <c:v>10.6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NEQ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4.0999999999999996</c:v>
                </c:pt>
                <c:pt idx="1">
                  <c:v>4</c:v>
                </c:pt>
                <c:pt idx="2">
                  <c:v>3.9</c:v>
                </c:pt>
                <c:pt idx="3">
                  <c:v>3.8</c:v>
                </c:pt>
                <c:pt idx="4">
                  <c:v>3.8</c:v>
                </c:pt>
                <c:pt idx="5">
                  <c:v>3.8</c:v>
                </c:pt>
                <c:pt idx="6">
                  <c:v>3.9</c:v>
                </c:pt>
                <c:pt idx="7">
                  <c:v>4</c:v>
                </c:pt>
                <c:pt idx="8">
                  <c:v>4.0999999999999996</c:v>
                </c:pt>
                <c:pt idx="9">
                  <c:v>4.2</c:v>
                </c:pt>
                <c:pt idx="10">
                  <c:v>4.2</c:v>
                </c:pt>
                <c:pt idx="11">
                  <c:v>4.3</c:v>
                </c:pt>
                <c:pt idx="12">
                  <c:v>4.3</c:v>
                </c:pt>
                <c:pt idx="13">
                  <c:v>4.4000000000000004</c:v>
                </c:pt>
                <c:pt idx="14">
                  <c:v>4.5</c:v>
                </c:pt>
                <c:pt idx="15">
                  <c:v>4.5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TRIMETAZIDINE      BJ&amp;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2</c:v>
                </c:pt>
                <c:pt idx="1">
                  <c:v>1.9</c:v>
                </c:pt>
                <c:pt idx="2">
                  <c:v>1.9</c:v>
                </c:pt>
                <c:pt idx="3">
                  <c:v>2.1</c:v>
                </c:pt>
                <c:pt idx="4">
                  <c:v>2.2000000000000002</c:v>
                </c:pt>
                <c:pt idx="5">
                  <c:v>2.2000000000000002</c:v>
                </c:pt>
                <c:pt idx="6">
                  <c:v>2.1</c:v>
                </c:pt>
                <c:pt idx="7">
                  <c:v>2</c:v>
                </c:pt>
                <c:pt idx="8">
                  <c:v>2</c:v>
                </c:pt>
                <c:pt idx="9">
                  <c:v>2.1</c:v>
                </c:pt>
                <c:pt idx="10">
                  <c:v>2.2000000000000002</c:v>
                </c:pt>
                <c:pt idx="11">
                  <c:v>2.4</c:v>
                </c:pt>
                <c:pt idx="12">
                  <c:v>2.4</c:v>
                </c:pt>
                <c:pt idx="13">
                  <c:v>2.4</c:v>
                </c:pt>
                <c:pt idx="14">
                  <c:v>2.2999999999999998</c:v>
                </c:pt>
                <c:pt idx="15">
                  <c:v>2.2000000000000002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TRIMETAZIDINE      STX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0.2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  <c:pt idx="4">
                  <c:v>0.2</c:v>
                </c:pt>
                <c:pt idx="5">
                  <c:v>0.2</c:v>
                </c:pt>
                <c:pt idx="6">
                  <c:v>0.2</c:v>
                </c:pt>
                <c:pt idx="7">
                  <c:v>0.3</c:v>
                </c:pt>
                <c:pt idx="8">
                  <c:v>0.3</c:v>
                </c:pt>
                <c:pt idx="9">
                  <c:v>0.4</c:v>
                </c:pt>
                <c:pt idx="10">
                  <c:v>0.5</c:v>
                </c:pt>
                <c:pt idx="11">
                  <c:v>0.6</c:v>
                </c:pt>
                <c:pt idx="12">
                  <c:v>0.7</c:v>
                </c:pt>
                <c:pt idx="13">
                  <c:v>0.8</c:v>
                </c:pt>
                <c:pt idx="14">
                  <c:v>1</c:v>
                </c:pt>
                <c:pt idx="15">
                  <c:v>1.1000000000000001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YA XU              HW0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1.2</c:v>
                </c:pt>
                <c:pt idx="1">
                  <c:v>1.2</c:v>
                </c:pt>
                <c:pt idx="2">
                  <c:v>1.2</c:v>
                </c:pt>
                <c:pt idx="3">
                  <c:v>1.2</c:v>
                </c:pt>
                <c:pt idx="4">
                  <c:v>1.3</c:v>
                </c:pt>
                <c:pt idx="5">
                  <c:v>1.3</c:v>
                </c:pt>
                <c:pt idx="6">
                  <c:v>1.3</c:v>
                </c:pt>
                <c:pt idx="7">
                  <c:v>1.1000000000000001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0.9</c:v>
                </c:pt>
                <c:pt idx="15">
                  <c:v>0.9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TRIMETAZIDINE      JHN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0.3</c:v>
                </c:pt>
                <c:pt idx="1">
                  <c:v>0.3</c:v>
                </c:pt>
                <c:pt idx="2">
                  <c:v>0.3</c:v>
                </c:pt>
                <c:pt idx="3">
                  <c:v>0.3</c:v>
                </c:pt>
                <c:pt idx="4">
                  <c:v>0.3</c:v>
                </c:pt>
                <c:pt idx="5">
                  <c:v>0.4</c:v>
                </c:pt>
                <c:pt idx="6">
                  <c:v>0.5</c:v>
                </c:pt>
                <c:pt idx="7">
                  <c:v>0.5</c:v>
                </c:pt>
                <c:pt idx="8">
                  <c:v>0.5</c:v>
                </c:pt>
                <c:pt idx="9">
                  <c:v>0.6</c:v>
                </c:pt>
                <c:pt idx="10">
                  <c:v>0.6</c:v>
                </c:pt>
                <c:pt idx="11">
                  <c:v>0.7</c:v>
                </c:pt>
                <c:pt idx="12">
                  <c:v>0.7</c:v>
                </c:pt>
                <c:pt idx="13">
                  <c:v>0.8</c:v>
                </c:pt>
                <c:pt idx="14">
                  <c:v>0.7</c:v>
                </c:pt>
                <c:pt idx="15">
                  <c:v>0.7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COENZYME Q10       SH.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1.1000000000000001</c:v>
                </c:pt>
                <c:pt idx="1">
                  <c:v>1</c:v>
                </c:pt>
                <c:pt idx="2">
                  <c:v>0.9</c:v>
                </c:pt>
                <c:pt idx="3">
                  <c:v>0.9</c:v>
                </c:pt>
                <c:pt idx="4">
                  <c:v>0.8</c:v>
                </c:pt>
                <c:pt idx="5">
                  <c:v>0.8</c:v>
                </c:pt>
                <c:pt idx="6">
                  <c:v>0.8</c:v>
                </c:pt>
                <c:pt idx="7">
                  <c:v>0.7</c:v>
                </c:pt>
                <c:pt idx="8">
                  <c:v>0.7</c:v>
                </c:pt>
                <c:pt idx="9">
                  <c:v>0.7</c:v>
                </c:pt>
                <c:pt idx="10">
                  <c:v>0.7</c:v>
                </c:pt>
                <c:pt idx="11">
                  <c:v>0.6</c:v>
                </c:pt>
                <c:pt idx="12">
                  <c:v>0.6</c:v>
                </c:pt>
                <c:pt idx="13">
                  <c:v>0.6</c:v>
                </c:pt>
                <c:pt idx="14">
                  <c:v>0.6</c:v>
                </c:pt>
                <c:pt idx="15">
                  <c:v>0.6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TRIMETAZIDINE HYDR HS-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0.3</c:v>
                </c:pt>
                <c:pt idx="1">
                  <c:v>0.3</c:v>
                </c:pt>
                <c:pt idx="2">
                  <c:v>0.4</c:v>
                </c:pt>
                <c:pt idx="3">
                  <c:v>0.5</c:v>
                </c:pt>
                <c:pt idx="4">
                  <c:v>0.7</c:v>
                </c:pt>
                <c:pt idx="5">
                  <c:v>0.8</c:v>
                </c:pt>
                <c:pt idx="6">
                  <c:v>0.8</c:v>
                </c:pt>
                <c:pt idx="7">
                  <c:v>0.9</c:v>
                </c:pt>
                <c:pt idx="8">
                  <c:v>0.8</c:v>
                </c:pt>
                <c:pt idx="9">
                  <c:v>0.8</c:v>
                </c:pt>
                <c:pt idx="10">
                  <c:v>0.7</c:v>
                </c:pt>
                <c:pt idx="11">
                  <c:v>0.7</c:v>
                </c:pt>
                <c:pt idx="12">
                  <c:v>0.7</c:v>
                </c:pt>
                <c:pt idx="13">
                  <c:v>0.6</c:v>
                </c:pt>
                <c:pt idx="14">
                  <c:v>0.6</c:v>
                </c:pt>
                <c:pt idx="15">
                  <c:v>0.6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26048640"/>
        <c:axId val="226054912"/>
      </c:lineChart>
      <c:catAx>
        <c:axId val="2260486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6054912"/>
        <c:crosses val="autoZero"/>
        <c:auto val="1"/>
        <c:lblAlgn val="ctr"/>
        <c:lblOffset val="100"/>
        <c:noMultiLvlLbl val="0"/>
      </c:catAx>
      <c:valAx>
        <c:axId val="22605491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60486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3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NEQ Relevant Market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5.2</c:v>
              </c:pt>
            </c:numLit>
          </c:val>
        </c:ser>
        <c:ser>
          <c:idx val="1"/>
          <c:order val="1"/>
          <c:tx>
            <c:v>VASOREL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9.5</c:v>
              </c:pt>
            </c:numLit>
          </c:val>
        </c:ser>
        <c:ser>
          <c:idx val="2"/>
          <c:order val="2"/>
          <c:tx>
            <c:v>GEN KE TONG        SRI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-4</c:v>
              </c:pt>
            </c:numLit>
          </c:val>
        </c:ser>
        <c:ser>
          <c:idx val="3"/>
          <c:order val="3"/>
          <c:tx>
            <c:v>ZE WEI ER          B4W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-6.5</c:v>
              </c:pt>
            </c:numLit>
          </c:val>
        </c:ser>
        <c:ser>
          <c:idx val="4"/>
          <c:order val="4"/>
          <c:tx>
            <c:v>NEQ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11.2</c:v>
              </c:pt>
            </c:numLit>
          </c:val>
        </c:ser>
        <c:ser>
          <c:idx val="5"/>
          <c:order val="5"/>
          <c:tx>
            <c:v>TRIMETAZIDINE      BJ&amp;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-0.6</c:v>
              </c:pt>
            </c:numLit>
          </c:val>
        </c:ser>
        <c:ser>
          <c:idx val="6"/>
          <c:order val="6"/>
          <c:tx>
            <c:v>TRIMETAZIDINE      STX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93.3</c:v>
              </c:pt>
            </c:numLit>
          </c:val>
        </c:ser>
        <c:ser>
          <c:idx val="7"/>
          <c:order val="7"/>
          <c:tx>
            <c:v>YA XU              HW0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-10.7</c:v>
              </c:pt>
            </c:numLit>
          </c:val>
        </c:ser>
        <c:ser>
          <c:idx val="8"/>
          <c:order val="8"/>
          <c:tx>
            <c:v>TRIMETAZIDINE      JHN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12.3</c:v>
              </c:pt>
            </c:numLit>
          </c:val>
        </c:ser>
        <c:ser>
          <c:idx val="9"/>
          <c:order val="9"/>
          <c:tx>
            <c:v>COENZYME Q10       SH.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1.2</c:v>
              </c:pt>
            </c:numLit>
          </c:val>
        </c:ser>
        <c:ser>
          <c:idx val="10"/>
          <c:order val="10"/>
          <c:tx>
            <c:v>TRIMETAZIDINE HYDR HS-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-13.3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26251904"/>
        <c:axId val="226253440"/>
      </c:barChart>
      <c:catAx>
        <c:axId val="2262519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6253440"/>
        <c:crosses val="autoZero"/>
        <c:auto val="1"/>
        <c:lblAlgn val="ctr"/>
        <c:lblOffset val="100"/>
        <c:noMultiLvlLbl val="0"/>
      </c:catAx>
      <c:valAx>
        <c:axId val="226253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62519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4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VASOREL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57.2</c:v>
                </c:pt>
                <c:pt idx="1">
                  <c:v>57.7</c:v>
                </c:pt>
                <c:pt idx="2">
                  <c:v>58.7</c:v>
                </c:pt>
                <c:pt idx="3">
                  <c:v>58.4</c:v>
                </c:pt>
                <c:pt idx="4">
                  <c:v>56.8</c:v>
                </c:pt>
                <c:pt idx="5">
                  <c:v>56.9</c:v>
                </c:pt>
                <c:pt idx="6">
                  <c:v>57.8</c:v>
                </c:pt>
                <c:pt idx="7">
                  <c:v>57.8</c:v>
                </c:pt>
                <c:pt idx="8">
                  <c:v>58.3</c:v>
                </c:pt>
                <c:pt idx="9">
                  <c:v>59.3</c:v>
                </c:pt>
                <c:pt idx="10">
                  <c:v>58.6</c:v>
                </c:pt>
                <c:pt idx="11">
                  <c:v>58.9</c:v>
                </c:pt>
                <c:pt idx="12">
                  <c:v>60.4</c:v>
                </c:pt>
                <c:pt idx="13">
                  <c:v>60.1</c:v>
                </c:pt>
                <c:pt idx="14">
                  <c:v>61.9</c:v>
                </c:pt>
                <c:pt idx="15">
                  <c:v>62.1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GEN KE TONG        SRI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19</c:v>
                </c:pt>
                <c:pt idx="1">
                  <c:v>18.5</c:v>
                </c:pt>
                <c:pt idx="2">
                  <c:v>17.7</c:v>
                </c:pt>
                <c:pt idx="3">
                  <c:v>18.100000000000001</c:v>
                </c:pt>
                <c:pt idx="4">
                  <c:v>18.3</c:v>
                </c:pt>
                <c:pt idx="5">
                  <c:v>18</c:v>
                </c:pt>
                <c:pt idx="6">
                  <c:v>17.600000000000001</c:v>
                </c:pt>
                <c:pt idx="7">
                  <c:v>18.2</c:v>
                </c:pt>
                <c:pt idx="8">
                  <c:v>17.600000000000001</c:v>
                </c:pt>
                <c:pt idx="9">
                  <c:v>17.399999999999999</c:v>
                </c:pt>
                <c:pt idx="10">
                  <c:v>17.8</c:v>
                </c:pt>
                <c:pt idx="11">
                  <c:v>17.8</c:v>
                </c:pt>
                <c:pt idx="12">
                  <c:v>16.7</c:v>
                </c:pt>
                <c:pt idx="13">
                  <c:v>16.600000000000001</c:v>
                </c:pt>
                <c:pt idx="14">
                  <c:v>15.8</c:v>
                </c:pt>
                <c:pt idx="15">
                  <c:v>15.4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ZE WEI ER          B4W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13.8</c:v>
                </c:pt>
                <c:pt idx="1">
                  <c:v>13.1</c:v>
                </c:pt>
                <c:pt idx="2">
                  <c:v>13.2</c:v>
                </c:pt>
                <c:pt idx="3">
                  <c:v>12.8</c:v>
                </c:pt>
                <c:pt idx="4">
                  <c:v>13.6</c:v>
                </c:pt>
                <c:pt idx="5">
                  <c:v>13.7</c:v>
                </c:pt>
                <c:pt idx="6">
                  <c:v>13.8</c:v>
                </c:pt>
                <c:pt idx="7">
                  <c:v>13.6</c:v>
                </c:pt>
                <c:pt idx="8">
                  <c:v>13.2</c:v>
                </c:pt>
                <c:pt idx="9">
                  <c:v>11.5</c:v>
                </c:pt>
                <c:pt idx="10">
                  <c:v>11.8</c:v>
                </c:pt>
                <c:pt idx="11">
                  <c:v>11.3</c:v>
                </c:pt>
                <c:pt idx="12">
                  <c:v>11</c:v>
                </c:pt>
                <c:pt idx="13">
                  <c:v>10.6</c:v>
                </c:pt>
                <c:pt idx="14">
                  <c:v>10.3</c:v>
                </c:pt>
                <c:pt idx="15">
                  <c:v>10.5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NEQ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4</c:v>
                </c:pt>
                <c:pt idx="1">
                  <c:v>4</c:v>
                </c:pt>
                <c:pt idx="2">
                  <c:v>3.7</c:v>
                </c:pt>
                <c:pt idx="3">
                  <c:v>3.6</c:v>
                </c:pt>
                <c:pt idx="4">
                  <c:v>3.9</c:v>
                </c:pt>
                <c:pt idx="5">
                  <c:v>4.0999999999999996</c:v>
                </c:pt>
                <c:pt idx="6">
                  <c:v>4.0999999999999996</c:v>
                </c:pt>
                <c:pt idx="7">
                  <c:v>4</c:v>
                </c:pt>
                <c:pt idx="8">
                  <c:v>4.3</c:v>
                </c:pt>
                <c:pt idx="9">
                  <c:v>4.4000000000000004</c:v>
                </c:pt>
                <c:pt idx="10">
                  <c:v>4.3</c:v>
                </c:pt>
                <c:pt idx="11">
                  <c:v>4.2</c:v>
                </c:pt>
                <c:pt idx="12">
                  <c:v>4.4000000000000004</c:v>
                </c:pt>
                <c:pt idx="13">
                  <c:v>4.7</c:v>
                </c:pt>
                <c:pt idx="14">
                  <c:v>4.7</c:v>
                </c:pt>
                <c:pt idx="15">
                  <c:v>4.2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TRIMETAZIDINE      BJ&amp;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1.8</c:v>
                </c:pt>
                <c:pt idx="1">
                  <c:v>2.1</c:v>
                </c:pt>
                <c:pt idx="2">
                  <c:v>2.1</c:v>
                </c:pt>
                <c:pt idx="3">
                  <c:v>2.2999999999999998</c:v>
                </c:pt>
                <c:pt idx="4">
                  <c:v>2.2999999999999998</c:v>
                </c:pt>
                <c:pt idx="5">
                  <c:v>2</c:v>
                </c:pt>
                <c:pt idx="6">
                  <c:v>1.7</c:v>
                </c:pt>
                <c:pt idx="7">
                  <c:v>2</c:v>
                </c:pt>
                <c:pt idx="8">
                  <c:v>2.2999999999999998</c:v>
                </c:pt>
                <c:pt idx="9">
                  <c:v>2.2999999999999998</c:v>
                </c:pt>
                <c:pt idx="10">
                  <c:v>2.2999999999999998</c:v>
                </c:pt>
                <c:pt idx="11">
                  <c:v>2.5</c:v>
                </c:pt>
                <c:pt idx="12">
                  <c:v>2.2999999999999998</c:v>
                </c:pt>
                <c:pt idx="13">
                  <c:v>2.4</c:v>
                </c:pt>
                <c:pt idx="14">
                  <c:v>1.9</c:v>
                </c:pt>
                <c:pt idx="15">
                  <c:v>2.2000000000000002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TRIMETAZIDINE      STX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0.2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  <c:pt idx="4">
                  <c:v>0.2</c:v>
                </c:pt>
                <c:pt idx="5">
                  <c:v>0.2</c:v>
                </c:pt>
                <c:pt idx="6">
                  <c:v>0.2</c:v>
                </c:pt>
                <c:pt idx="7">
                  <c:v>0.4</c:v>
                </c:pt>
                <c:pt idx="8">
                  <c:v>0.4</c:v>
                </c:pt>
                <c:pt idx="9">
                  <c:v>0.6</c:v>
                </c:pt>
                <c:pt idx="10">
                  <c:v>0.6</c:v>
                </c:pt>
                <c:pt idx="11">
                  <c:v>0.8</c:v>
                </c:pt>
                <c:pt idx="12">
                  <c:v>0.9</c:v>
                </c:pt>
                <c:pt idx="13">
                  <c:v>1.1000000000000001</c:v>
                </c:pt>
                <c:pt idx="14">
                  <c:v>1.2</c:v>
                </c:pt>
                <c:pt idx="15">
                  <c:v>1.3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YA XU              HW0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1.2</c:v>
                </c:pt>
                <c:pt idx="1">
                  <c:v>1.1000000000000001</c:v>
                </c:pt>
                <c:pt idx="2">
                  <c:v>1.3</c:v>
                </c:pt>
                <c:pt idx="3">
                  <c:v>1.3</c:v>
                </c:pt>
                <c:pt idx="4">
                  <c:v>1.3</c:v>
                </c:pt>
                <c:pt idx="5">
                  <c:v>1.2</c:v>
                </c:pt>
                <c:pt idx="6">
                  <c:v>1.3</c:v>
                </c:pt>
                <c:pt idx="7">
                  <c:v>0.8</c:v>
                </c:pt>
                <c:pt idx="8">
                  <c:v>0.9</c:v>
                </c:pt>
                <c:pt idx="9">
                  <c:v>1.1000000000000001</c:v>
                </c:pt>
                <c:pt idx="10">
                  <c:v>1.1000000000000001</c:v>
                </c:pt>
                <c:pt idx="11">
                  <c:v>1</c:v>
                </c:pt>
                <c:pt idx="12">
                  <c:v>0.9</c:v>
                </c:pt>
                <c:pt idx="13">
                  <c:v>0.9</c:v>
                </c:pt>
                <c:pt idx="14">
                  <c:v>0.9</c:v>
                </c:pt>
                <c:pt idx="15">
                  <c:v>0.8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TRIMETAZIDINE      JHN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0.3</c:v>
                </c:pt>
                <c:pt idx="1">
                  <c:v>0.3</c:v>
                </c:pt>
                <c:pt idx="2">
                  <c:v>0.3</c:v>
                </c:pt>
                <c:pt idx="3">
                  <c:v>0.3</c:v>
                </c:pt>
                <c:pt idx="4">
                  <c:v>0.4</c:v>
                </c:pt>
                <c:pt idx="5">
                  <c:v>0.5</c:v>
                </c:pt>
                <c:pt idx="6">
                  <c:v>0.6</c:v>
                </c:pt>
                <c:pt idx="7">
                  <c:v>0.4</c:v>
                </c:pt>
                <c:pt idx="8">
                  <c:v>0.6</c:v>
                </c:pt>
                <c:pt idx="9">
                  <c:v>0.7</c:v>
                </c:pt>
                <c:pt idx="10">
                  <c:v>0.8</c:v>
                </c:pt>
                <c:pt idx="11">
                  <c:v>0.7</c:v>
                </c:pt>
                <c:pt idx="12">
                  <c:v>0.7</c:v>
                </c:pt>
                <c:pt idx="13">
                  <c:v>0.9</c:v>
                </c:pt>
                <c:pt idx="14">
                  <c:v>0.7</c:v>
                </c:pt>
                <c:pt idx="15">
                  <c:v>0.7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COENZYME Q10       SH.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0.9</c:v>
                </c:pt>
                <c:pt idx="1">
                  <c:v>0.9</c:v>
                </c:pt>
                <c:pt idx="2">
                  <c:v>0.8</c:v>
                </c:pt>
                <c:pt idx="3">
                  <c:v>0.8</c:v>
                </c:pt>
                <c:pt idx="4">
                  <c:v>0.7</c:v>
                </c:pt>
                <c:pt idx="5">
                  <c:v>0.8</c:v>
                </c:pt>
                <c:pt idx="6">
                  <c:v>0.7</c:v>
                </c:pt>
                <c:pt idx="7">
                  <c:v>0.7</c:v>
                </c:pt>
                <c:pt idx="8">
                  <c:v>0.6</c:v>
                </c:pt>
                <c:pt idx="9">
                  <c:v>0.7</c:v>
                </c:pt>
                <c:pt idx="10">
                  <c:v>0.6</c:v>
                </c:pt>
                <c:pt idx="11">
                  <c:v>0.6</c:v>
                </c:pt>
                <c:pt idx="12">
                  <c:v>0.5</c:v>
                </c:pt>
                <c:pt idx="13">
                  <c:v>0.6</c:v>
                </c:pt>
                <c:pt idx="14">
                  <c:v>0.6</c:v>
                </c:pt>
                <c:pt idx="15">
                  <c:v>0.7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TRIMETAZIDINE HYDR HS-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0.2</c:v>
                </c:pt>
                <c:pt idx="1">
                  <c:v>0.6</c:v>
                </c:pt>
                <c:pt idx="2">
                  <c:v>0.6</c:v>
                </c:pt>
                <c:pt idx="3">
                  <c:v>0.7</c:v>
                </c:pt>
                <c:pt idx="4">
                  <c:v>0.9</c:v>
                </c:pt>
                <c:pt idx="5">
                  <c:v>1</c:v>
                </c:pt>
                <c:pt idx="6">
                  <c:v>0.8</c:v>
                </c:pt>
                <c:pt idx="7">
                  <c:v>0.8</c:v>
                </c:pt>
                <c:pt idx="8">
                  <c:v>0.7</c:v>
                </c:pt>
                <c:pt idx="9">
                  <c:v>0.8</c:v>
                </c:pt>
                <c:pt idx="10">
                  <c:v>0.7</c:v>
                </c:pt>
                <c:pt idx="11">
                  <c:v>0.6</c:v>
                </c:pt>
                <c:pt idx="12">
                  <c:v>0.7</c:v>
                </c:pt>
                <c:pt idx="13">
                  <c:v>0.5</c:v>
                </c:pt>
                <c:pt idx="14">
                  <c:v>0.6</c:v>
                </c:pt>
                <c:pt idx="15">
                  <c:v>0.5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26515968"/>
        <c:axId val="226517760"/>
      </c:lineChart>
      <c:catAx>
        <c:axId val="226515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6517760"/>
        <c:crosses val="autoZero"/>
        <c:auto val="1"/>
        <c:lblAlgn val="ctr"/>
        <c:lblOffset val="100"/>
        <c:noMultiLvlLbl val="0"/>
      </c:catAx>
      <c:valAx>
        <c:axId val="226517760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65159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3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NEQ Relevant Market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7.1</c:v>
              </c:pt>
            </c:numLit>
          </c:val>
        </c:ser>
        <c:ser>
          <c:idx val="1"/>
          <c:order val="1"/>
          <c:tx>
            <c:v>VASOREL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13.1</c:v>
              </c:pt>
            </c:numLit>
          </c:val>
        </c:ser>
        <c:ser>
          <c:idx val="2"/>
          <c:order val="2"/>
          <c:tx>
            <c:v>GEN KE TONG        SRI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-7.2</c:v>
              </c:pt>
            </c:numLit>
          </c:val>
        </c:ser>
        <c:ser>
          <c:idx val="3"/>
          <c:order val="3"/>
          <c:tx>
            <c:v>ZE WEI ER          B4W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-0.3</c:v>
              </c:pt>
            </c:numLit>
          </c:val>
        </c:ser>
        <c:ser>
          <c:idx val="4"/>
          <c:order val="4"/>
          <c:tx>
            <c:v>NEQ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8.1999999999999993</c:v>
              </c:pt>
            </c:numLit>
          </c:val>
        </c:ser>
        <c:ser>
          <c:idx val="5"/>
          <c:order val="5"/>
          <c:tx>
            <c:v>TRIMETAZIDINE      BJ&amp;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-8.8000000000000007</c:v>
              </c:pt>
            </c:numLit>
          </c:val>
        </c:ser>
        <c:ser>
          <c:idx val="6"/>
          <c:order val="6"/>
          <c:tx>
            <c:v>TRIMETAZIDINE      STX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69.099999999999994</c:v>
              </c:pt>
            </c:numLit>
          </c:val>
        </c:ser>
        <c:ser>
          <c:idx val="7"/>
          <c:order val="7"/>
          <c:tx>
            <c:v>YA XU              HW0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-13</c:v>
              </c:pt>
            </c:numLit>
          </c:val>
        </c:ser>
        <c:ser>
          <c:idx val="8"/>
          <c:order val="8"/>
          <c:tx>
            <c:v>TRIMETAZIDINE      JHN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4.0999999999999996</c:v>
              </c:pt>
            </c:numLit>
          </c:val>
        </c:ser>
        <c:ser>
          <c:idx val="9"/>
          <c:order val="9"/>
          <c:tx>
            <c:v>COENZYME Q10       SH.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14.7</c:v>
              </c:pt>
            </c:numLit>
          </c:val>
        </c:ser>
        <c:ser>
          <c:idx val="10"/>
          <c:order val="10"/>
          <c:tx>
            <c:v>TRIMETAZIDINE HYDR HS-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-6.7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26706176"/>
        <c:axId val="226707712"/>
      </c:barChart>
      <c:catAx>
        <c:axId val="226706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6707712"/>
        <c:crosses val="autoZero"/>
        <c:auto val="1"/>
        <c:lblAlgn val="ctr"/>
        <c:lblOffset val="100"/>
        <c:noMultiLvlLbl val="0"/>
      </c:catAx>
      <c:valAx>
        <c:axId val="226707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67061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4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4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6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VASOREL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45.8</c:v>
                </c:pt>
                <c:pt idx="1">
                  <c:v>44.9</c:v>
                </c:pt>
                <c:pt idx="2">
                  <c:v>44.6</c:v>
                </c:pt>
                <c:pt idx="3">
                  <c:v>44.6</c:v>
                </c:pt>
                <c:pt idx="4">
                  <c:v>44.6</c:v>
                </c:pt>
                <c:pt idx="5">
                  <c:v>44.5</c:v>
                </c:pt>
                <c:pt idx="6">
                  <c:v>44.3</c:v>
                </c:pt>
                <c:pt idx="7">
                  <c:v>44.3</c:v>
                </c:pt>
                <c:pt idx="8">
                  <c:v>44.8</c:v>
                </c:pt>
                <c:pt idx="9">
                  <c:v>45.4</c:v>
                </c:pt>
                <c:pt idx="10">
                  <c:v>45.7</c:v>
                </c:pt>
                <c:pt idx="11">
                  <c:v>45.9</c:v>
                </c:pt>
                <c:pt idx="12">
                  <c:v>46.3</c:v>
                </c:pt>
                <c:pt idx="13">
                  <c:v>46.5</c:v>
                </c:pt>
                <c:pt idx="14">
                  <c:v>47.2</c:v>
                </c:pt>
                <c:pt idx="15">
                  <c:v>47.9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GEN KE TONG        SRI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16.899999999999999</c:v>
                </c:pt>
                <c:pt idx="1">
                  <c:v>18.5</c:v>
                </c:pt>
                <c:pt idx="2">
                  <c:v>19.5</c:v>
                </c:pt>
                <c:pt idx="3">
                  <c:v>19.8</c:v>
                </c:pt>
                <c:pt idx="4">
                  <c:v>19.600000000000001</c:v>
                </c:pt>
                <c:pt idx="5">
                  <c:v>19.5</c:v>
                </c:pt>
                <c:pt idx="6">
                  <c:v>19.5</c:v>
                </c:pt>
                <c:pt idx="7">
                  <c:v>19.5</c:v>
                </c:pt>
                <c:pt idx="8">
                  <c:v>19.5</c:v>
                </c:pt>
                <c:pt idx="9">
                  <c:v>19.399999999999999</c:v>
                </c:pt>
                <c:pt idx="10">
                  <c:v>19.5</c:v>
                </c:pt>
                <c:pt idx="11">
                  <c:v>19.3</c:v>
                </c:pt>
                <c:pt idx="12">
                  <c:v>19.100000000000001</c:v>
                </c:pt>
                <c:pt idx="13">
                  <c:v>19</c:v>
                </c:pt>
                <c:pt idx="14">
                  <c:v>18.600000000000001</c:v>
                </c:pt>
                <c:pt idx="15">
                  <c:v>18.100000000000001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ZE WEI ER          B4W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14.6</c:v>
                </c:pt>
                <c:pt idx="1">
                  <c:v>14.7</c:v>
                </c:pt>
                <c:pt idx="2">
                  <c:v>14.6</c:v>
                </c:pt>
                <c:pt idx="3">
                  <c:v>14.5</c:v>
                </c:pt>
                <c:pt idx="4">
                  <c:v>14.5</c:v>
                </c:pt>
                <c:pt idx="5">
                  <c:v>14.6</c:v>
                </c:pt>
                <c:pt idx="6">
                  <c:v>14.8</c:v>
                </c:pt>
                <c:pt idx="7">
                  <c:v>15</c:v>
                </c:pt>
                <c:pt idx="8">
                  <c:v>15</c:v>
                </c:pt>
                <c:pt idx="9">
                  <c:v>14.4</c:v>
                </c:pt>
                <c:pt idx="10">
                  <c:v>13.9</c:v>
                </c:pt>
                <c:pt idx="11">
                  <c:v>13.4</c:v>
                </c:pt>
                <c:pt idx="12">
                  <c:v>12.9</c:v>
                </c:pt>
                <c:pt idx="13">
                  <c:v>12.7</c:v>
                </c:pt>
                <c:pt idx="14">
                  <c:v>12.4</c:v>
                </c:pt>
                <c:pt idx="15">
                  <c:v>12.3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NEQ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5.2</c:v>
                </c:pt>
                <c:pt idx="1">
                  <c:v>5.2</c:v>
                </c:pt>
                <c:pt idx="2">
                  <c:v>5</c:v>
                </c:pt>
                <c:pt idx="3">
                  <c:v>5</c:v>
                </c:pt>
                <c:pt idx="4">
                  <c:v>4.9000000000000004</c:v>
                </c:pt>
                <c:pt idx="5">
                  <c:v>5</c:v>
                </c:pt>
                <c:pt idx="6">
                  <c:v>5.0999999999999996</c:v>
                </c:pt>
                <c:pt idx="7">
                  <c:v>5.2</c:v>
                </c:pt>
                <c:pt idx="8">
                  <c:v>5.4</c:v>
                </c:pt>
                <c:pt idx="9">
                  <c:v>5.5</c:v>
                </c:pt>
                <c:pt idx="10">
                  <c:v>5.6</c:v>
                </c:pt>
                <c:pt idx="11">
                  <c:v>5.7</c:v>
                </c:pt>
                <c:pt idx="12">
                  <c:v>5.7</c:v>
                </c:pt>
                <c:pt idx="13">
                  <c:v>5.8</c:v>
                </c:pt>
                <c:pt idx="14">
                  <c:v>6</c:v>
                </c:pt>
                <c:pt idx="15">
                  <c:v>6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COENZYME Q10       SH.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8.6999999999999993</c:v>
                </c:pt>
                <c:pt idx="1">
                  <c:v>8.1</c:v>
                </c:pt>
                <c:pt idx="2">
                  <c:v>7.5</c:v>
                </c:pt>
                <c:pt idx="3">
                  <c:v>7</c:v>
                </c:pt>
                <c:pt idx="4">
                  <c:v>6.7</c:v>
                </c:pt>
                <c:pt idx="5">
                  <c:v>6.4</c:v>
                </c:pt>
                <c:pt idx="6">
                  <c:v>6.3</c:v>
                </c:pt>
                <c:pt idx="7">
                  <c:v>6.2</c:v>
                </c:pt>
                <c:pt idx="8">
                  <c:v>5.9</c:v>
                </c:pt>
                <c:pt idx="9">
                  <c:v>5.8</c:v>
                </c:pt>
                <c:pt idx="10">
                  <c:v>5.5</c:v>
                </c:pt>
                <c:pt idx="11">
                  <c:v>5.4</c:v>
                </c:pt>
                <c:pt idx="12">
                  <c:v>5.3</c:v>
                </c:pt>
                <c:pt idx="13">
                  <c:v>5.2</c:v>
                </c:pt>
                <c:pt idx="14">
                  <c:v>5</c:v>
                </c:pt>
                <c:pt idx="15">
                  <c:v>4.9000000000000004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TRIMETAZIDINE      BJ&amp;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2.2000000000000002</c:v>
                </c:pt>
                <c:pt idx="1">
                  <c:v>2.1</c:v>
                </c:pt>
                <c:pt idx="2">
                  <c:v>2</c:v>
                </c:pt>
                <c:pt idx="3">
                  <c:v>2.2000000000000002</c:v>
                </c:pt>
                <c:pt idx="4">
                  <c:v>2.4</c:v>
                </c:pt>
                <c:pt idx="5">
                  <c:v>2.2999999999999998</c:v>
                </c:pt>
                <c:pt idx="6">
                  <c:v>2.2000000000000002</c:v>
                </c:pt>
                <c:pt idx="7">
                  <c:v>2.2000000000000002</c:v>
                </c:pt>
                <c:pt idx="8">
                  <c:v>2.2000000000000002</c:v>
                </c:pt>
                <c:pt idx="9">
                  <c:v>2.2999999999999998</c:v>
                </c:pt>
                <c:pt idx="10">
                  <c:v>2.4</c:v>
                </c:pt>
                <c:pt idx="11">
                  <c:v>2.5</c:v>
                </c:pt>
                <c:pt idx="12">
                  <c:v>2.6</c:v>
                </c:pt>
                <c:pt idx="13">
                  <c:v>2.6</c:v>
                </c:pt>
                <c:pt idx="14">
                  <c:v>2.5</c:v>
                </c:pt>
                <c:pt idx="15">
                  <c:v>2.4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TRIMETAZIDINE      STX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0.2</c:v>
                </c:pt>
                <c:pt idx="1">
                  <c:v>0.3</c:v>
                </c:pt>
                <c:pt idx="2">
                  <c:v>0.3</c:v>
                </c:pt>
                <c:pt idx="3">
                  <c:v>0.2</c:v>
                </c:pt>
                <c:pt idx="4">
                  <c:v>0.2</c:v>
                </c:pt>
                <c:pt idx="5">
                  <c:v>0.2</c:v>
                </c:pt>
                <c:pt idx="6">
                  <c:v>0.2</c:v>
                </c:pt>
                <c:pt idx="7">
                  <c:v>0.3</c:v>
                </c:pt>
                <c:pt idx="8">
                  <c:v>0.4</c:v>
                </c:pt>
                <c:pt idx="9">
                  <c:v>0.5</c:v>
                </c:pt>
                <c:pt idx="10">
                  <c:v>0.6</c:v>
                </c:pt>
                <c:pt idx="11">
                  <c:v>0.7</c:v>
                </c:pt>
                <c:pt idx="12">
                  <c:v>0.9</c:v>
                </c:pt>
                <c:pt idx="13">
                  <c:v>1</c:v>
                </c:pt>
                <c:pt idx="14">
                  <c:v>1.2</c:v>
                </c:pt>
                <c:pt idx="15">
                  <c:v>1.3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YA XU              HW0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1.3</c:v>
                </c:pt>
                <c:pt idx="1">
                  <c:v>1.4</c:v>
                </c:pt>
                <c:pt idx="2">
                  <c:v>1.4</c:v>
                </c:pt>
                <c:pt idx="3">
                  <c:v>1.4</c:v>
                </c:pt>
                <c:pt idx="4">
                  <c:v>1.4</c:v>
                </c:pt>
                <c:pt idx="5">
                  <c:v>1.4</c:v>
                </c:pt>
                <c:pt idx="6">
                  <c:v>1.4</c:v>
                </c:pt>
                <c:pt idx="7">
                  <c:v>1.3</c:v>
                </c:pt>
                <c:pt idx="8">
                  <c:v>1.2</c:v>
                </c:pt>
                <c:pt idx="9">
                  <c:v>1.2</c:v>
                </c:pt>
                <c:pt idx="10">
                  <c:v>1.1000000000000001</c:v>
                </c:pt>
                <c:pt idx="11">
                  <c:v>1.2</c:v>
                </c:pt>
                <c:pt idx="12">
                  <c:v>1.2</c:v>
                </c:pt>
                <c:pt idx="13">
                  <c:v>1.2</c:v>
                </c:pt>
                <c:pt idx="14">
                  <c:v>1.1000000000000001</c:v>
                </c:pt>
                <c:pt idx="15">
                  <c:v>1.1000000000000001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TRIMETAZIDINE HYDR HS-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0.4</c:v>
                </c:pt>
                <c:pt idx="1">
                  <c:v>0.6</c:v>
                </c:pt>
                <c:pt idx="2">
                  <c:v>0.8</c:v>
                </c:pt>
                <c:pt idx="3">
                  <c:v>1</c:v>
                </c:pt>
                <c:pt idx="4">
                  <c:v>1.2</c:v>
                </c:pt>
                <c:pt idx="5">
                  <c:v>1.4</c:v>
                </c:pt>
                <c:pt idx="6">
                  <c:v>1.5</c:v>
                </c:pt>
                <c:pt idx="7">
                  <c:v>1.5</c:v>
                </c:pt>
                <c:pt idx="8">
                  <c:v>1.4</c:v>
                </c:pt>
                <c:pt idx="9">
                  <c:v>1.4</c:v>
                </c:pt>
                <c:pt idx="10">
                  <c:v>1.4</c:v>
                </c:pt>
                <c:pt idx="11">
                  <c:v>1.3</c:v>
                </c:pt>
                <c:pt idx="12">
                  <c:v>1.3</c:v>
                </c:pt>
                <c:pt idx="13">
                  <c:v>1.2</c:v>
                </c:pt>
                <c:pt idx="14">
                  <c:v>1.1000000000000001</c:v>
                </c:pt>
                <c:pt idx="15">
                  <c:v>1.1000000000000001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TRIMETAZIDINE      JHN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0.3</c:v>
                </c:pt>
                <c:pt idx="1">
                  <c:v>0.3</c:v>
                </c:pt>
                <c:pt idx="2">
                  <c:v>0.3</c:v>
                </c:pt>
                <c:pt idx="3">
                  <c:v>0.3</c:v>
                </c:pt>
                <c:pt idx="4">
                  <c:v>0.4</c:v>
                </c:pt>
                <c:pt idx="5">
                  <c:v>0.4</c:v>
                </c:pt>
                <c:pt idx="6">
                  <c:v>0.5</c:v>
                </c:pt>
                <c:pt idx="7">
                  <c:v>0.5</c:v>
                </c:pt>
                <c:pt idx="8">
                  <c:v>0.6</c:v>
                </c:pt>
                <c:pt idx="9">
                  <c:v>0.6</c:v>
                </c:pt>
                <c:pt idx="10">
                  <c:v>0.7</c:v>
                </c:pt>
                <c:pt idx="11">
                  <c:v>0.8</c:v>
                </c:pt>
                <c:pt idx="12">
                  <c:v>0.8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27051392"/>
        <c:axId val="227065856"/>
      </c:lineChart>
      <c:catAx>
        <c:axId val="227051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7065856"/>
        <c:crosses val="autoZero"/>
        <c:auto val="1"/>
        <c:lblAlgn val="ctr"/>
        <c:lblOffset val="100"/>
        <c:noMultiLvlLbl val="0"/>
      </c:catAx>
      <c:valAx>
        <c:axId val="22706585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7051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3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NEQ Relevant Market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5.8</c:v>
              </c:pt>
            </c:numLit>
          </c:val>
        </c:ser>
        <c:ser>
          <c:idx val="1"/>
          <c:order val="1"/>
          <c:tx>
            <c:v>VASOREL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10.6</c:v>
              </c:pt>
            </c:numLit>
          </c:val>
        </c:ser>
        <c:ser>
          <c:idx val="2"/>
          <c:order val="2"/>
          <c:tx>
            <c:v>GEN KE TONG        SRI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-0.7</c:v>
              </c:pt>
            </c:numLit>
          </c:val>
        </c:ser>
        <c:ser>
          <c:idx val="3"/>
          <c:order val="3"/>
          <c:tx>
            <c:v>ZE WEI ER          B4W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-2.2000000000000002</c:v>
              </c:pt>
            </c:numLit>
          </c:val>
        </c:ser>
        <c:ser>
          <c:idx val="4"/>
          <c:order val="4"/>
          <c:tx>
            <c:v>NEQ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</c:v>
              </c:pt>
            </c:numLit>
          </c:val>
        </c:ser>
        <c:ser>
          <c:idx val="5"/>
          <c:order val="5"/>
          <c:tx>
            <c:v>COENZYME Q10       SH.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-3.5</c:v>
              </c:pt>
            </c:numLit>
          </c:val>
        </c:ser>
        <c:ser>
          <c:idx val="6"/>
          <c:order val="6"/>
          <c:tx>
            <c:v>TRIMETAZIDINE      BJ&amp;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1.1000000000000001</c:v>
              </c:pt>
            </c:numLit>
          </c:val>
        </c:ser>
        <c:ser>
          <c:idx val="7"/>
          <c:order val="7"/>
          <c:tx>
            <c:v>TRIMETAZIDINE      STX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90.6</c:v>
              </c:pt>
            </c:numLit>
          </c:val>
        </c:ser>
        <c:ser>
          <c:idx val="8"/>
          <c:order val="8"/>
          <c:tx>
            <c:v>YA XU              HW0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-8.1999999999999993</c:v>
              </c:pt>
            </c:numLit>
          </c:val>
        </c:ser>
        <c:ser>
          <c:idx val="9"/>
          <c:order val="9"/>
          <c:tx>
            <c:v>TRIMETAZIDINE HYDR HS-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-10.9</c:v>
              </c:pt>
            </c:numLit>
          </c:val>
        </c:ser>
        <c:ser>
          <c:idx val="10"/>
          <c:order val="10"/>
          <c:tx>
            <c:v>TRIMETAZIDINE      JHN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26.4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27119488"/>
        <c:axId val="227121024"/>
      </c:barChart>
      <c:catAx>
        <c:axId val="227119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7121024"/>
        <c:crosses val="autoZero"/>
        <c:auto val="1"/>
        <c:lblAlgn val="ctr"/>
        <c:lblOffset val="100"/>
        <c:noMultiLvlLbl val="0"/>
      </c:catAx>
      <c:valAx>
        <c:axId val="2271210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71194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4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76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VASOREL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43.9</c:v>
                </c:pt>
                <c:pt idx="1">
                  <c:v>43.9</c:v>
                </c:pt>
                <c:pt idx="2">
                  <c:v>45.3</c:v>
                </c:pt>
                <c:pt idx="3">
                  <c:v>45.2</c:v>
                </c:pt>
                <c:pt idx="4">
                  <c:v>43.9</c:v>
                </c:pt>
                <c:pt idx="5">
                  <c:v>43.6</c:v>
                </c:pt>
                <c:pt idx="6">
                  <c:v>44.7</c:v>
                </c:pt>
                <c:pt idx="7">
                  <c:v>45</c:v>
                </c:pt>
                <c:pt idx="8">
                  <c:v>45.8</c:v>
                </c:pt>
                <c:pt idx="9">
                  <c:v>46.2</c:v>
                </c:pt>
                <c:pt idx="10">
                  <c:v>45.7</c:v>
                </c:pt>
                <c:pt idx="11">
                  <c:v>45.7</c:v>
                </c:pt>
                <c:pt idx="12">
                  <c:v>47.6</c:v>
                </c:pt>
                <c:pt idx="13">
                  <c:v>46.8</c:v>
                </c:pt>
                <c:pt idx="14">
                  <c:v>48.6</c:v>
                </c:pt>
                <c:pt idx="15">
                  <c:v>48.8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GEN KE TONG        SRI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20.399999999999999</c:v>
                </c:pt>
                <c:pt idx="1">
                  <c:v>19.899999999999999</c:v>
                </c:pt>
                <c:pt idx="2">
                  <c:v>19.3</c:v>
                </c:pt>
                <c:pt idx="3">
                  <c:v>19.600000000000001</c:v>
                </c:pt>
                <c:pt idx="4">
                  <c:v>19.8</c:v>
                </c:pt>
                <c:pt idx="5">
                  <c:v>19.399999999999999</c:v>
                </c:pt>
                <c:pt idx="6">
                  <c:v>19.100000000000001</c:v>
                </c:pt>
                <c:pt idx="7">
                  <c:v>19.899999999999999</c:v>
                </c:pt>
                <c:pt idx="8">
                  <c:v>19.399999999999999</c:v>
                </c:pt>
                <c:pt idx="9">
                  <c:v>19.100000000000001</c:v>
                </c:pt>
                <c:pt idx="10">
                  <c:v>19.399999999999999</c:v>
                </c:pt>
                <c:pt idx="11">
                  <c:v>19.399999999999999</c:v>
                </c:pt>
                <c:pt idx="12">
                  <c:v>18.7</c:v>
                </c:pt>
                <c:pt idx="13">
                  <c:v>18.5</c:v>
                </c:pt>
                <c:pt idx="14">
                  <c:v>17.899999999999999</c:v>
                </c:pt>
                <c:pt idx="15">
                  <c:v>17.5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ZE WEI ER          B4W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15.1</c:v>
                </c:pt>
                <c:pt idx="1">
                  <c:v>14.3</c:v>
                </c:pt>
                <c:pt idx="2">
                  <c:v>14.5</c:v>
                </c:pt>
                <c:pt idx="3">
                  <c:v>14.1</c:v>
                </c:pt>
                <c:pt idx="4">
                  <c:v>14.9</c:v>
                </c:pt>
                <c:pt idx="5">
                  <c:v>15</c:v>
                </c:pt>
                <c:pt idx="6">
                  <c:v>15.2</c:v>
                </c:pt>
                <c:pt idx="7">
                  <c:v>15.1</c:v>
                </c:pt>
                <c:pt idx="8">
                  <c:v>14.7</c:v>
                </c:pt>
                <c:pt idx="9">
                  <c:v>12.8</c:v>
                </c:pt>
                <c:pt idx="10">
                  <c:v>13.2</c:v>
                </c:pt>
                <c:pt idx="11">
                  <c:v>12.8</c:v>
                </c:pt>
                <c:pt idx="12">
                  <c:v>12.7</c:v>
                </c:pt>
                <c:pt idx="13">
                  <c:v>12.2</c:v>
                </c:pt>
                <c:pt idx="14">
                  <c:v>12.1</c:v>
                </c:pt>
                <c:pt idx="15">
                  <c:v>12.3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NEQ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5.2</c:v>
                </c:pt>
                <c:pt idx="1">
                  <c:v>5.2</c:v>
                </c:pt>
                <c:pt idx="2">
                  <c:v>4.9000000000000004</c:v>
                </c:pt>
                <c:pt idx="3">
                  <c:v>4.5999999999999996</c:v>
                </c:pt>
                <c:pt idx="4">
                  <c:v>5</c:v>
                </c:pt>
                <c:pt idx="5">
                  <c:v>5.3</c:v>
                </c:pt>
                <c:pt idx="6">
                  <c:v>5.3</c:v>
                </c:pt>
                <c:pt idx="7">
                  <c:v>5.3</c:v>
                </c:pt>
                <c:pt idx="8">
                  <c:v>5.7</c:v>
                </c:pt>
                <c:pt idx="9">
                  <c:v>5.8</c:v>
                </c:pt>
                <c:pt idx="10">
                  <c:v>5.7</c:v>
                </c:pt>
                <c:pt idx="11">
                  <c:v>5.5</c:v>
                </c:pt>
                <c:pt idx="12">
                  <c:v>5.9</c:v>
                </c:pt>
                <c:pt idx="13">
                  <c:v>6.2</c:v>
                </c:pt>
                <c:pt idx="14">
                  <c:v>6.3</c:v>
                </c:pt>
                <c:pt idx="15">
                  <c:v>5.6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COENZYME Q10       SH.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7.2</c:v>
                </c:pt>
                <c:pt idx="1">
                  <c:v>7.5</c:v>
                </c:pt>
                <c:pt idx="2">
                  <c:v>6.8</c:v>
                </c:pt>
                <c:pt idx="3">
                  <c:v>6.4</c:v>
                </c:pt>
                <c:pt idx="4">
                  <c:v>6.1</c:v>
                </c:pt>
                <c:pt idx="5">
                  <c:v>6.4</c:v>
                </c:pt>
                <c:pt idx="6">
                  <c:v>6.2</c:v>
                </c:pt>
                <c:pt idx="7">
                  <c:v>6</c:v>
                </c:pt>
                <c:pt idx="8">
                  <c:v>5.0999999999999996</c:v>
                </c:pt>
                <c:pt idx="9">
                  <c:v>5.7</c:v>
                </c:pt>
                <c:pt idx="10">
                  <c:v>5.3</c:v>
                </c:pt>
                <c:pt idx="11">
                  <c:v>5.4</c:v>
                </c:pt>
                <c:pt idx="12">
                  <c:v>4.5999999999999996</c:v>
                </c:pt>
                <c:pt idx="13">
                  <c:v>5.3</c:v>
                </c:pt>
                <c:pt idx="14">
                  <c:v>4.7</c:v>
                </c:pt>
                <c:pt idx="15">
                  <c:v>4.9000000000000004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TRIMETAZIDINE      BJ&amp;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1.9</c:v>
                </c:pt>
                <c:pt idx="1">
                  <c:v>2.2999999999999998</c:v>
                </c:pt>
                <c:pt idx="2">
                  <c:v>2.2000000000000002</c:v>
                </c:pt>
                <c:pt idx="3">
                  <c:v>2.5</c:v>
                </c:pt>
                <c:pt idx="4">
                  <c:v>2.4</c:v>
                </c:pt>
                <c:pt idx="5">
                  <c:v>2.2000000000000002</c:v>
                </c:pt>
                <c:pt idx="6">
                  <c:v>1.8</c:v>
                </c:pt>
                <c:pt idx="7">
                  <c:v>2.2000000000000002</c:v>
                </c:pt>
                <c:pt idx="8">
                  <c:v>2.5</c:v>
                </c:pt>
                <c:pt idx="9">
                  <c:v>2.5</c:v>
                </c:pt>
                <c:pt idx="10">
                  <c:v>2.5</c:v>
                </c:pt>
                <c:pt idx="11">
                  <c:v>2.7</c:v>
                </c:pt>
                <c:pt idx="12">
                  <c:v>2.6</c:v>
                </c:pt>
                <c:pt idx="13">
                  <c:v>2.7</c:v>
                </c:pt>
                <c:pt idx="14">
                  <c:v>2.1</c:v>
                </c:pt>
                <c:pt idx="15">
                  <c:v>2.4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TRIMETAZIDINE      STX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0.2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  <c:pt idx="4">
                  <c:v>0.2</c:v>
                </c:pt>
                <c:pt idx="5">
                  <c:v>0.3</c:v>
                </c:pt>
                <c:pt idx="6">
                  <c:v>0.3</c:v>
                </c:pt>
                <c:pt idx="7">
                  <c:v>0.4</c:v>
                </c:pt>
                <c:pt idx="8">
                  <c:v>0.5</c:v>
                </c:pt>
                <c:pt idx="9">
                  <c:v>0.7</c:v>
                </c:pt>
                <c:pt idx="10">
                  <c:v>0.7</c:v>
                </c:pt>
                <c:pt idx="11">
                  <c:v>0.9</c:v>
                </c:pt>
                <c:pt idx="12">
                  <c:v>1</c:v>
                </c:pt>
                <c:pt idx="13">
                  <c:v>1.3</c:v>
                </c:pt>
                <c:pt idx="14">
                  <c:v>1.4</c:v>
                </c:pt>
                <c:pt idx="15">
                  <c:v>1.5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TRIMETAZIDINE HYDR HS-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0.4</c:v>
                </c:pt>
                <c:pt idx="1">
                  <c:v>1.1000000000000001</c:v>
                </c:pt>
                <c:pt idx="2">
                  <c:v>1.1000000000000001</c:v>
                </c:pt>
                <c:pt idx="3">
                  <c:v>1.1000000000000001</c:v>
                </c:pt>
                <c:pt idx="4">
                  <c:v>1.5</c:v>
                </c:pt>
                <c:pt idx="5">
                  <c:v>1.7</c:v>
                </c:pt>
                <c:pt idx="6">
                  <c:v>1.4</c:v>
                </c:pt>
                <c:pt idx="7">
                  <c:v>1.3</c:v>
                </c:pt>
                <c:pt idx="8">
                  <c:v>1.3</c:v>
                </c:pt>
                <c:pt idx="9">
                  <c:v>1.6</c:v>
                </c:pt>
                <c:pt idx="10">
                  <c:v>1.3</c:v>
                </c:pt>
                <c:pt idx="11">
                  <c:v>1.1000000000000001</c:v>
                </c:pt>
                <c:pt idx="12">
                  <c:v>1.2</c:v>
                </c:pt>
                <c:pt idx="13">
                  <c:v>1</c:v>
                </c:pt>
                <c:pt idx="14">
                  <c:v>1.2</c:v>
                </c:pt>
                <c:pt idx="15">
                  <c:v>1.1000000000000001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YA XU              HW0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1.4</c:v>
                </c:pt>
                <c:pt idx="1">
                  <c:v>1.2</c:v>
                </c:pt>
                <c:pt idx="2">
                  <c:v>1.5</c:v>
                </c:pt>
                <c:pt idx="3">
                  <c:v>1.5</c:v>
                </c:pt>
                <c:pt idx="4">
                  <c:v>1.4</c:v>
                </c:pt>
                <c:pt idx="5">
                  <c:v>1.4</c:v>
                </c:pt>
                <c:pt idx="6">
                  <c:v>1.5</c:v>
                </c:pt>
                <c:pt idx="7">
                  <c:v>0.9</c:v>
                </c:pt>
                <c:pt idx="8">
                  <c:v>1.1000000000000001</c:v>
                </c:pt>
                <c:pt idx="9">
                  <c:v>1.3</c:v>
                </c:pt>
                <c:pt idx="10">
                  <c:v>1.3</c:v>
                </c:pt>
                <c:pt idx="11">
                  <c:v>1.2</c:v>
                </c:pt>
                <c:pt idx="12">
                  <c:v>1.1000000000000001</c:v>
                </c:pt>
                <c:pt idx="13">
                  <c:v>1.1000000000000001</c:v>
                </c:pt>
                <c:pt idx="14">
                  <c:v>1.1000000000000001</c:v>
                </c:pt>
                <c:pt idx="15">
                  <c:v>1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TRIMETAZIDINE      JHN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0.3</c:v>
                </c:pt>
                <c:pt idx="1">
                  <c:v>0.3</c:v>
                </c:pt>
                <c:pt idx="2">
                  <c:v>0.3</c:v>
                </c:pt>
                <c:pt idx="3">
                  <c:v>0.3</c:v>
                </c:pt>
                <c:pt idx="4">
                  <c:v>0.5</c:v>
                </c:pt>
                <c:pt idx="5">
                  <c:v>0.5</c:v>
                </c:pt>
                <c:pt idx="6">
                  <c:v>0.6</c:v>
                </c:pt>
                <c:pt idx="7">
                  <c:v>0.4</c:v>
                </c:pt>
                <c:pt idx="8">
                  <c:v>0.7</c:v>
                </c:pt>
                <c:pt idx="9">
                  <c:v>0.8</c:v>
                </c:pt>
                <c:pt idx="10">
                  <c:v>0.9</c:v>
                </c:pt>
                <c:pt idx="11">
                  <c:v>0.8</c:v>
                </c:pt>
                <c:pt idx="12">
                  <c:v>0.8</c:v>
                </c:pt>
                <c:pt idx="13">
                  <c:v>1.2</c:v>
                </c:pt>
                <c:pt idx="14">
                  <c:v>0.9</c:v>
                </c:pt>
                <c:pt idx="15">
                  <c:v>0.9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27689984"/>
        <c:axId val="227691904"/>
      </c:lineChart>
      <c:catAx>
        <c:axId val="227689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7691904"/>
        <c:crosses val="autoZero"/>
        <c:auto val="1"/>
        <c:lblAlgn val="ctr"/>
        <c:lblOffset val="100"/>
        <c:noMultiLvlLbl val="0"/>
      </c:catAx>
      <c:valAx>
        <c:axId val="227691904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76899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3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9787" cy="498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kumimoji="0" sz="1200">
                <a:latin typeface="Times New Roman" pitchFamily="18" charset="0"/>
              </a:defRPr>
            </a:lvl1pPr>
          </a:lstStyle>
          <a:p>
            <a:endParaRPr lang="en-GB" altLang="ja-JP" dirty="0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1271"/>
            <a:ext cx="2949787" cy="498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kumimoji="0" sz="1200">
                <a:latin typeface="Times New Roman" pitchFamily="18" charset="0"/>
              </a:defRPr>
            </a:lvl1pPr>
          </a:lstStyle>
          <a:p>
            <a:endParaRPr lang="en-GB" altLang="ja-JP" dirty="0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7413" y="9441271"/>
            <a:ext cx="2949787" cy="498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kumimoji="0" sz="900"/>
            </a:lvl1pPr>
          </a:lstStyle>
          <a:p>
            <a:fld id="{06BA2376-14E2-4671-9D69-94E812C680C8}" type="slidenum">
              <a:rPr lang="ja-JP" altLang="en-GB"/>
              <a:pPr/>
              <a:t>‹#›</a:t>
            </a:fld>
            <a:endParaRPr lang="en-GB" altLang="ja-JP" dirty="0"/>
          </a:p>
        </p:txBody>
      </p:sp>
    </p:spTree>
    <p:extLst>
      <p:ext uri="{BB962C8B-B14F-4D97-AF65-F5344CB8AC3E}">
        <p14:creationId xmlns:p14="http://schemas.microsoft.com/office/powerpoint/2010/main" val="26763754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9787" cy="498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kumimoji="0" sz="1200">
                <a:latin typeface="Times New Roman" pitchFamily="18" charset="0"/>
              </a:defRPr>
            </a:lvl1pPr>
          </a:lstStyle>
          <a:p>
            <a:endParaRPr lang="en-GB" altLang="ja-JP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7413" y="1"/>
            <a:ext cx="2949787" cy="498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kumimoji="0" sz="1200">
                <a:latin typeface="Times New Roman" pitchFamily="18" charset="0"/>
              </a:defRPr>
            </a:lvl1pPr>
          </a:lstStyle>
          <a:p>
            <a:endParaRPr lang="en-GB" altLang="ja-JP" dirty="0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0750" y="746125"/>
            <a:ext cx="4967288" cy="3725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7627" y="4721482"/>
            <a:ext cx="4991947" cy="44724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ja-JP" smtClean="0"/>
              <a:t>Click to edit Master text styles</a:t>
            </a:r>
          </a:p>
          <a:p>
            <a:pPr lvl="1"/>
            <a:r>
              <a:rPr lang="en-GB" altLang="ja-JP" smtClean="0"/>
              <a:t>Second level</a:t>
            </a:r>
          </a:p>
          <a:p>
            <a:pPr lvl="2"/>
            <a:r>
              <a:rPr lang="en-GB" altLang="ja-JP" smtClean="0"/>
              <a:t>Third level</a:t>
            </a:r>
          </a:p>
          <a:p>
            <a:pPr lvl="3"/>
            <a:r>
              <a:rPr lang="en-GB" altLang="ja-JP" smtClean="0"/>
              <a:t>Fourth level</a:t>
            </a:r>
          </a:p>
          <a:p>
            <a:pPr lvl="4"/>
            <a:r>
              <a:rPr lang="en-GB" altLang="ja-JP" smtClean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1271"/>
            <a:ext cx="2949787" cy="498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kumimoji="0" sz="1200">
                <a:latin typeface="Times New Roman" pitchFamily="18" charset="0"/>
              </a:defRPr>
            </a:lvl1pPr>
          </a:lstStyle>
          <a:p>
            <a:endParaRPr lang="en-GB" altLang="ja-JP" dirty="0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7413" y="9441271"/>
            <a:ext cx="2949787" cy="498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kumimoji="0" sz="1200">
                <a:latin typeface="Times New Roman" pitchFamily="18" charset="0"/>
              </a:defRPr>
            </a:lvl1pPr>
          </a:lstStyle>
          <a:p>
            <a:fld id="{3B035DE9-D086-43D8-95D1-7B50DEA42F34}" type="slidenum">
              <a:rPr lang="ja-JP" altLang="en-GB"/>
              <a:pPr/>
              <a:t>‹#›</a:t>
            </a:fld>
            <a:endParaRPr lang="en-GB" altLang="ja-JP" dirty="0"/>
          </a:p>
        </p:txBody>
      </p:sp>
    </p:spTree>
    <p:extLst>
      <p:ext uri="{BB962C8B-B14F-4D97-AF65-F5344CB8AC3E}">
        <p14:creationId xmlns:p14="http://schemas.microsoft.com/office/powerpoint/2010/main" val="2582204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0113" y="739775"/>
            <a:ext cx="4935537" cy="37004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035DE9-D086-43D8-95D1-7B50DEA42F34}" type="slidenum">
              <a:rPr lang="ja-JP" altLang="en-GB" smtClean="0"/>
              <a:pPr/>
              <a:t>4</a:t>
            </a:fld>
            <a:endParaRPr lang="en-GB" altLang="ja-JP" dirty="0"/>
          </a:p>
        </p:txBody>
      </p:sp>
    </p:spTree>
    <p:extLst>
      <p:ext uri="{BB962C8B-B14F-4D97-AF65-F5344CB8AC3E}">
        <p14:creationId xmlns:p14="http://schemas.microsoft.com/office/powerpoint/2010/main" val="250796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0113" y="739775"/>
            <a:ext cx="4935537" cy="37004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035DE9-D086-43D8-95D1-7B50DEA42F34}" type="slidenum">
              <a:rPr lang="ja-JP" altLang="en-GB" smtClean="0"/>
              <a:pPr/>
              <a:t>13</a:t>
            </a:fld>
            <a:endParaRPr lang="en-GB" altLang="ja-JP" dirty="0"/>
          </a:p>
        </p:txBody>
      </p:sp>
    </p:spTree>
    <p:extLst>
      <p:ext uri="{BB962C8B-B14F-4D97-AF65-F5344CB8AC3E}">
        <p14:creationId xmlns:p14="http://schemas.microsoft.com/office/powerpoint/2010/main" val="1524152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0113" y="739775"/>
            <a:ext cx="4935537" cy="37004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035DE9-D086-43D8-95D1-7B50DEA42F34}" type="slidenum">
              <a:rPr lang="ja-JP" altLang="en-GB" smtClean="0"/>
              <a:pPr/>
              <a:t>22</a:t>
            </a:fld>
            <a:endParaRPr lang="en-GB" altLang="ja-JP" dirty="0"/>
          </a:p>
        </p:txBody>
      </p:sp>
    </p:spTree>
    <p:extLst>
      <p:ext uri="{BB962C8B-B14F-4D97-AF65-F5344CB8AC3E}">
        <p14:creationId xmlns:p14="http://schemas.microsoft.com/office/powerpoint/2010/main" val="17027496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0113" y="739775"/>
            <a:ext cx="4935537" cy="37004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035DE9-D086-43D8-95D1-7B50DEA42F34}" type="slidenum">
              <a:rPr lang="ja-JP" altLang="en-GB" smtClean="0"/>
              <a:pPr/>
              <a:t>33</a:t>
            </a:fld>
            <a:endParaRPr lang="en-GB" altLang="ja-JP" dirty="0"/>
          </a:p>
        </p:txBody>
      </p:sp>
    </p:spTree>
    <p:extLst>
      <p:ext uri="{BB962C8B-B14F-4D97-AF65-F5344CB8AC3E}">
        <p14:creationId xmlns:p14="http://schemas.microsoft.com/office/powerpoint/2010/main" val="25061475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0113" y="739775"/>
            <a:ext cx="4935537" cy="37004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035DE9-D086-43D8-95D1-7B50DEA42F34}" type="slidenum">
              <a:rPr lang="ja-JP" altLang="en-GB" smtClean="0"/>
              <a:pPr/>
              <a:t>50</a:t>
            </a:fld>
            <a:endParaRPr lang="en-GB" altLang="ja-JP" dirty="0"/>
          </a:p>
        </p:txBody>
      </p:sp>
    </p:spTree>
    <p:extLst>
      <p:ext uri="{BB962C8B-B14F-4D97-AF65-F5344CB8AC3E}">
        <p14:creationId xmlns:p14="http://schemas.microsoft.com/office/powerpoint/2010/main" val="798300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6" name="Picture 44" descr="Plain_cover_hh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252" y="5796657"/>
            <a:ext cx="1079500" cy="449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14" name="Picture 42" descr="cover_mar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3911" y="824938"/>
            <a:ext cx="1316180" cy="792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18" name="Picture 46" descr="basic_covercentercover_gra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3489329"/>
            <a:ext cx="9144000" cy="434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0116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179388" y="6519863"/>
            <a:ext cx="576411" cy="246221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>
              <a:defRPr sz="1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8150225" cy="91440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000">
                <a:solidFill>
                  <a:schemeClr val="accent5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755650" y="6519863"/>
            <a:ext cx="6985000" cy="246062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700" b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012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179388" y="6519863"/>
            <a:ext cx="576411" cy="246221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>
              <a:defRPr sz="1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8150225" cy="91440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000">
                <a:solidFill>
                  <a:schemeClr val="accent5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755650" y="6519863"/>
            <a:ext cx="6985000" cy="246062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700" b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179388" y="1274763"/>
            <a:ext cx="8796337" cy="517683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b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35079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179388" y="6519863"/>
            <a:ext cx="576411" cy="246221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>
              <a:defRPr sz="1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8150225" cy="91440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000">
                <a:solidFill>
                  <a:schemeClr val="accent5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755650" y="6519863"/>
            <a:ext cx="6985000" cy="246062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700" b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179388" y="1274763"/>
            <a:ext cx="8796337" cy="294489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b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Content Placeholder 4"/>
          <p:cNvSpPr>
            <a:spLocks noGrp="1"/>
          </p:cNvSpPr>
          <p:nvPr>
            <p:ph sz="quarter" idx="13"/>
          </p:nvPr>
        </p:nvSpPr>
        <p:spPr>
          <a:xfrm>
            <a:off x="179387" y="4295163"/>
            <a:ext cx="8796337" cy="215736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b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235425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388" y="-11112"/>
            <a:ext cx="7993062" cy="101600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9388" y="1160464"/>
            <a:ext cx="8785225" cy="5278437"/>
          </a:xfrm>
          <a:prstGeom prst="rect">
            <a:avLst/>
          </a:prstGeom>
        </p:spPr>
        <p:txBody>
          <a:bodyPr/>
          <a:lstStyle>
            <a:lvl1pPr>
              <a:defRPr sz="2400" b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b="0">
                <a:solidFill>
                  <a:schemeClr val="accent1">
                    <a:lumMod val="75000"/>
                  </a:schemeClr>
                </a:solidFill>
              </a:defRPr>
            </a:lvl2pPr>
            <a:lvl3pPr>
              <a:defRPr sz="1800" b="0">
                <a:solidFill>
                  <a:schemeClr val="accent1">
                    <a:lumMod val="75000"/>
                  </a:schemeClr>
                </a:solidFill>
              </a:defRPr>
            </a:lvl3pPr>
            <a:lvl4pPr>
              <a:defRPr sz="1600">
                <a:solidFill>
                  <a:schemeClr val="accent1">
                    <a:lumMod val="75000"/>
                  </a:schemeClr>
                </a:solidFill>
              </a:defRPr>
            </a:lvl4pPr>
            <a:lvl5pPr>
              <a:defRPr sz="1400">
                <a:solidFill>
                  <a:schemeClr val="accent1">
                    <a:lumMod val="75000"/>
                  </a:schemeClr>
                </a:solidFill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页脚占位符 3"/>
          <p:cNvSpPr>
            <a:spLocks noGrp="1"/>
          </p:cNvSpPr>
          <p:nvPr>
            <p:ph type="ftr" sz="quarter" idx="10"/>
          </p:nvPr>
        </p:nvSpPr>
        <p:spPr>
          <a:xfrm>
            <a:off x="409835" y="6548438"/>
            <a:ext cx="3708400" cy="18891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r>
              <a:rPr lang="en-US" altLang="zh-CN" dirty="0" smtClean="0"/>
              <a:t>Source: IMS Quarterly CHPA Data (3Q14) </a:t>
            </a:r>
            <a:endParaRPr lang="zh-CN" altLang="en-US" dirty="0"/>
          </a:p>
        </p:txBody>
      </p:sp>
      <p:sp>
        <p:nvSpPr>
          <p:cNvPr id="7" name="灯片编号占位符 4"/>
          <p:cNvSpPr>
            <a:spLocks noGrp="1"/>
          </p:cNvSpPr>
          <p:nvPr>
            <p:ph type="sldNum" sz="quarter" idx="11"/>
          </p:nvPr>
        </p:nvSpPr>
        <p:spPr>
          <a:xfrm>
            <a:off x="84140" y="6547927"/>
            <a:ext cx="325697" cy="400110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4029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388" y="-11112"/>
            <a:ext cx="7993062" cy="1016001"/>
          </a:xfrm>
          <a:prstGeom prst="rect">
            <a:avLst/>
          </a:prstGeom>
        </p:spPr>
        <p:txBody>
          <a:bodyPr/>
          <a:lstStyle>
            <a:lvl1pPr>
              <a:defRPr sz="2000" b="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0"/>
          </p:nvPr>
        </p:nvSpPr>
        <p:spPr>
          <a:xfrm>
            <a:off x="409835" y="6548438"/>
            <a:ext cx="3708400" cy="18891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r>
              <a:rPr lang="en-US" altLang="zh-CN" dirty="0" smtClean="0"/>
              <a:t>Source: IMS Quarterly CHPA Data (3Q14) </a:t>
            </a:r>
            <a:endParaRPr lang="zh-CN" altLang="en-US" dirty="0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1"/>
          </p:nvPr>
        </p:nvSpPr>
        <p:spPr>
          <a:xfrm>
            <a:off x="84140" y="6547927"/>
            <a:ext cx="325697" cy="400110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4039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jpe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7" name="Picture 23" descr="Plain_contents_hhc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2950" y="6519863"/>
            <a:ext cx="612775" cy="252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contents_Mark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8025" y="274639"/>
            <a:ext cx="647700" cy="395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b_contents_graphic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1" y="927100"/>
            <a:ext cx="9148763" cy="233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179388" y="6519863"/>
            <a:ext cx="576411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1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026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6" r:id="rId2"/>
    <p:sldLayoutId id="2147483708" r:id="rId3"/>
    <p:sldLayoutId id="2147483709" r:id="rId4"/>
    <p:sldLayoutId id="2147483710" r:id="rId5"/>
    <p:sldLayoutId id="2147483711" r:id="rId6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Arial" charset="0"/>
          <a:ea typeface="HGP創英角ｺﾞｼｯｸUB" pitchFamily="50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Arial" charset="0"/>
          <a:ea typeface="HGP創英角ｺﾞｼｯｸUB" pitchFamily="50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Arial" charset="0"/>
          <a:ea typeface="HGP創英角ｺﾞｼｯｸUB" pitchFamily="50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Arial" charset="0"/>
          <a:ea typeface="HGP創英角ｺﾞｼｯｸUB" pitchFamily="50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Arial" charset="0"/>
          <a:ea typeface="HGP創英角ｺﾞｼｯｸUB" pitchFamily="5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Arial" charset="0"/>
          <a:ea typeface="HGP創英角ｺﾞｼｯｸUB" pitchFamily="5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Arial" charset="0"/>
          <a:ea typeface="HGP創英角ｺﾞｼｯｸUB" pitchFamily="5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Arial" charset="0"/>
          <a:ea typeface="HGP創英角ｺﾞｼｯｸUB" pitchFamily="50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742950" indent="-285750" algn="l" rtl="0" eaLnBrk="1" fontAlgn="base" hangingPunct="1">
        <a:lnSpc>
          <a:spcPct val="140000"/>
        </a:lnSpc>
        <a:spcBef>
          <a:spcPct val="20000"/>
        </a:spcBef>
        <a:spcAft>
          <a:spcPct val="0"/>
        </a:spcAft>
        <a:buChar char="–"/>
        <a:defRPr kumimoji="1" sz="2000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marL="1143000" indent="-228600" algn="l" rtl="0" eaLnBrk="1" fontAlgn="base" hangingPunct="1">
        <a:lnSpc>
          <a:spcPct val="180000"/>
        </a:lnSpc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.xml"/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.xml"/><Relationship Id="rId2" Type="http://schemas.openxmlformats.org/officeDocument/2006/relationships/chart" Target="../charts/chart23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6.xml"/><Relationship Id="rId2" Type="http://schemas.openxmlformats.org/officeDocument/2006/relationships/chart" Target="../charts/chart25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8.xml"/><Relationship Id="rId2" Type="http://schemas.openxmlformats.org/officeDocument/2006/relationships/chart" Target="../charts/chart2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0.xml"/><Relationship Id="rId2" Type="http://schemas.openxmlformats.org/officeDocument/2006/relationships/chart" Target="../charts/chart2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2.xml"/><Relationship Id="rId2" Type="http://schemas.openxmlformats.org/officeDocument/2006/relationships/chart" Target="../charts/chart3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4.xml"/><Relationship Id="rId2" Type="http://schemas.openxmlformats.org/officeDocument/2006/relationships/chart" Target="../charts/chart3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6.xml"/><Relationship Id="rId2" Type="http://schemas.openxmlformats.org/officeDocument/2006/relationships/chart" Target="../charts/chart35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8.xml"/><Relationship Id="rId2" Type="http://schemas.openxmlformats.org/officeDocument/2006/relationships/chart" Target="../charts/chart37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0.xml"/><Relationship Id="rId2" Type="http://schemas.openxmlformats.org/officeDocument/2006/relationships/chart" Target="../charts/chart39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2.xml"/><Relationship Id="rId2" Type="http://schemas.openxmlformats.org/officeDocument/2006/relationships/chart" Target="../charts/chart41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4.xml"/><Relationship Id="rId2" Type="http://schemas.openxmlformats.org/officeDocument/2006/relationships/chart" Target="../charts/chart43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6.xml"/><Relationship Id="rId2" Type="http://schemas.openxmlformats.org/officeDocument/2006/relationships/chart" Target="../charts/chart45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8.xml"/><Relationship Id="rId2" Type="http://schemas.openxmlformats.org/officeDocument/2006/relationships/chart" Target="../charts/chart47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0.xml"/><Relationship Id="rId2" Type="http://schemas.openxmlformats.org/officeDocument/2006/relationships/chart" Target="../charts/chart49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2.xml"/><Relationship Id="rId2" Type="http://schemas.openxmlformats.org/officeDocument/2006/relationships/chart" Target="../charts/chart51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4.xml"/><Relationship Id="rId2" Type="http://schemas.openxmlformats.org/officeDocument/2006/relationships/chart" Target="../charts/chart53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6.xml"/><Relationship Id="rId2" Type="http://schemas.openxmlformats.org/officeDocument/2006/relationships/chart" Target="../charts/chart5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8.xml"/><Relationship Id="rId2" Type="http://schemas.openxmlformats.org/officeDocument/2006/relationships/chart" Target="../charts/chart57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0.xml"/><Relationship Id="rId2" Type="http://schemas.openxmlformats.org/officeDocument/2006/relationships/chart" Target="../charts/chart59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2.xml"/><Relationship Id="rId2" Type="http://schemas.openxmlformats.org/officeDocument/2006/relationships/chart" Target="../charts/chart61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4.xml"/><Relationship Id="rId2" Type="http://schemas.openxmlformats.org/officeDocument/2006/relationships/chart" Target="../charts/chart6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6.xml"/><Relationship Id="rId2" Type="http://schemas.openxmlformats.org/officeDocument/2006/relationships/chart" Target="../charts/chart65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8.xml"/><Relationship Id="rId2" Type="http://schemas.openxmlformats.org/officeDocument/2006/relationships/chart" Target="../charts/chart67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0.xml"/><Relationship Id="rId2" Type="http://schemas.openxmlformats.org/officeDocument/2006/relationships/chart" Target="../charts/chart69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2.xml"/><Relationship Id="rId2" Type="http://schemas.openxmlformats.org/officeDocument/2006/relationships/chart" Target="../charts/chart71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4.xml"/><Relationship Id="rId2" Type="http://schemas.openxmlformats.org/officeDocument/2006/relationships/chart" Target="../charts/chart73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6.xml"/><Relationship Id="rId2" Type="http://schemas.openxmlformats.org/officeDocument/2006/relationships/chart" Target="../charts/chart75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8.xml"/><Relationship Id="rId2" Type="http://schemas.openxmlformats.org/officeDocument/2006/relationships/chart" Target="../charts/chart77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0.xml"/><Relationship Id="rId2" Type="http://schemas.openxmlformats.org/officeDocument/2006/relationships/chart" Target="../charts/chart79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2.xml"/><Relationship Id="rId2" Type="http://schemas.openxmlformats.org/officeDocument/2006/relationships/chart" Target="../charts/chart81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4.xml"/><Relationship Id="rId2" Type="http://schemas.openxmlformats.org/officeDocument/2006/relationships/chart" Target="../charts/chart8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6.xml"/><Relationship Id="rId2" Type="http://schemas.openxmlformats.org/officeDocument/2006/relationships/chart" Target="../charts/chart85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8.xml"/><Relationship Id="rId2" Type="http://schemas.openxmlformats.org/officeDocument/2006/relationships/chart" Target="../charts/chart87.xml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0.xml"/><Relationship Id="rId2" Type="http://schemas.openxmlformats.org/officeDocument/2006/relationships/chart" Target="../charts/chart89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2.xml"/><Relationship Id="rId2" Type="http://schemas.openxmlformats.org/officeDocument/2006/relationships/chart" Target="../charts/chart91.xm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4.xml"/><Relationship Id="rId2" Type="http://schemas.openxmlformats.org/officeDocument/2006/relationships/chart" Target="../charts/chart93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6.xml"/><Relationship Id="rId2" Type="http://schemas.openxmlformats.org/officeDocument/2006/relationships/chart" Target="../charts/chart95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8.xml"/><Relationship Id="rId2" Type="http://schemas.openxmlformats.org/officeDocument/2006/relationships/chart" Target="../charts/chart97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0.xml"/><Relationship Id="rId2" Type="http://schemas.openxmlformats.org/officeDocument/2006/relationships/chart" Target="../charts/chart99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title="Cover_Title"/>
          <p:cNvSpPr>
            <a:spLocks noGrp="1"/>
          </p:cNvSpPr>
          <p:nvPr>
            <p:ph type="ctrTitle" idx="4294967295"/>
          </p:nvPr>
        </p:nvSpPr>
        <p:spPr>
          <a:xfrm>
            <a:off x="1244600" y="1712912"/>
            <a:ext cx="6651625" cy="1608137"/>
          </a:xfrm>
          <a:prstGeom prst="rect">
            <a:avLst/>
          </a:prstGeom>
        </p:spPr>
        <p:txBody>
          <a:bodyPr anchor="ctr" anchorCtr="0"/>
          <a:lstStyle/>
          <a:p>
            <a:pPr algn="ctr">
              <a:lnSpc>
                <a:spcPct val="150000"/>
              </a:lnSpc>
            </a:pPr>
            <a:r>
              <a:rPr lang="en-US" altLang="zh-CN" sz="2800" smtClean="0">
                <a:latin typeface="+mj-lt"/>
              </a:rPr>
              <a:t>2016Q1’s IMS Report of Eisai Brand Performance (AM)</a:t>
            </a:r>
            <a:endParaRPr lang="zh-CN" altLang="en-US" sz="2600" dirty="0">
              <a:solidFill>
                <a:schemeClr val="accent5">
                  <a:lumMod val="50000"/>
                </a:schemeClr>
              </a:solidFill>
              <a:latin typeface="+mj-lt"/>
              <a:cs typeface="Tahoma" panose="020B0604030504040204" pitchFamily="34" charset="0"/>
            </a:endParaRPr>
          </a:p>
        </p:txBody>
      </p:sp>
      <p:sp>
        <p:nvSpPr>
          <p:cNvPr id="7" name="TextBox 6" title="Cover_Info1"/>
          <p:cNvSpPr txBox="1"/>
          <p:nvPr/>
        </p:nvSpPr>
        <p:spPr>
          <a:xfrm>
            <a:off x="1244600" y="4042055"/>
            <a:ext cx="6651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smtClean="0">
                <a:latin typeface="+mj-lt"/>
                <a:ea typeface="微软雅黑" panose="020B0503020204020204" pitchFamily="34" charset="-122"/>
              </a:rPr>
              <a:t>2016/5/14</a:t>
            </a:r>
            <a:endParaRPr lang="en-US" sz="1400" b="1" dirty="0"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6" name="TextBox 5" title="Cover_Info2"/>
          <p:cNvSpPr txBox="1"/>
          <p:nvPr/>
        </p:nvSpPr>
        <p:spPr>
          <a:xfrm>
            <a:off x="1244600" y="4436647"/>
            <a:ext cx="6651625" cy="35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1400" b="1" dirty="0">
                <a:latin typeface="+mj-lt"/>
                <a:ea typeface="微软雅黑" panose="020B0503020204020204" pitchFamily="34" charset="-122"/>
              </a:rPr>
              <a:t>Business Analysis &amp; Intelligence Management, BAIM </a:t>
            </a:r>
            <a:r>
              <a:rPr lang="en-US" altLang="zh-CN" sz="1400" b="1" dirty="0" smtClean="0">
                <a:latin typeface="+mj-lt"/>
                <a:ea typeface="微软雅黑" panose="020B0503020204020204" pitchFamily="34" charset="-122"/>
              </a:rPr>
              <a:t>Dept</a:t>
            </a:r>
            <a:r>
              <a:rPr lang="en-US" altLang="ja-JP" sz="1400" b="1" dirty="0" smtClean="0">
                <a:latin typeface="+mj-lt"/>
                <a:ea typeface="微软雅黑" panose="020B0503020204020204" pitchFamily="34" charset="-122"/>
              </a:rPr>
              <a:t>.</a:t>
            </a:r>
            <a:endParaRPr lang="en-US" altLang="ja-JP" sz="1400" b="1" dirty="0"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10" name="Rectangle 21" title="TB_Footer"/>
          <p:cNvSpPr>
            <a:spLocks noChangeArrowheads="1"/>
          </p:cNvSpPr>
          <p:nvPr/>
        </p:nvSpPr>
        <p:spPr bwMode="auto">
          <a:xfrm>
            <a:off x="0" y="6550250"/>
            <a:ext cx="8185150" cy="261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13" tIns="45707" rIns="91413" bIns="45707">
            <a:spAutoFit/>
          </a:bodyPr>
          <a:lstStyle/>
          <a:p>
            <a:pPr algn="l"/>
            <a:r>
              <a:rPr lang="en-US" altLang="zh-CN" sz="1100" smtClean="0">
                <a:solidFill>
                  <a:schemeClr val="hlink"/>
                </a:solidFill>
                <a:latin typeface="+mj-lt"/>
                <a:ea typeface="微软雅黑" panose="020B0503020204020204" pitchFamily="34" charset="-122"/>
              </a:rPr>
              <a:t>* Source: IMS Quarterly CHPA Data (2016Q1, 2016.01 ~ 2016.03)</a:t>
            </a:r>
            <a:endParaRPr lang="en-US" altLang="zh-CN" sz="1100" u="sng" dirty="0">
              <a:solidFill>
                <a:schemeClr val="hlink"/>
              </a:solidFill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8" name="TextBox 7" title="Cover_Info2"/>
          <p:cNvSpPr txBox="1"/>
          <p:nvPr/>
        </p:nvSpPr>
        <p:spPr>
          <a:xfrm>
            <a:off x="1244600" y="4847438"/>
            <a:ext cx="6651625" cy="327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ja-JP" sz="1400" b="1" dirty="0" smtClean="0">
                <a:latin typeface="+mj-lt"/>
                <a:ea typeface="微软雅黑" panose="020B0503020204020204" pitchFamily="34" charset="-122"/>
              </a:rPr>
              <a:t>Eisai Co., Ltd.</a:t>
            </a:r>
            <a:endParaRPr lang="en-US" altLang="ja-JP" sz="1400" b="1" dirty="0">
              <a:latin typeface="+mj-lt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367" y="5791051"/>
            <a:ext cx="952633" cy="1066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12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10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err="1"/>
              <a:t>Horxis</a:t>
            </a:r>
            <a:r>
              <a:rPr lang="en-US" altLang="zh-CN" sz="1800" dirty="0"/>
              <a:t>’ growth rate in QTR </a:t>
            </a:r>
            <a:r>
              <a:rPr lang="en-US" altLang="zh-CN" sz="1800" dirty="0" smtClean="0"/>
              <a:t>16Q1 </a:t>
            </a:r>
            <a:r>
              <a:rPr lang="en-US" altLang="zh-CN" sz="1800" dirty="0"/>
              <a:t>is </a:t>
            </a:r>
            <a:r>
              <a:rPr lang="en-US" altLang="zh-CN" sz="1800" dirty="0"/>
              <a:t>2</a:t>
            </a:r>
            <a:r>
              <a:rPr lang="en-US" altLang="zh-CN" sz="1800" dirty="0" smtClean="0"/>
              <a:t>%. </a:t>
            </a:r>
            <a:r>
              <a:rPr lang="en-US" altLang="zh-CN" sz="1800" dirty="0"/>
              <a:t>It’s still below the relevant market </a:t>
            </a:r>
            <a:r>
              <a:rPr lang="en-US" altLang="zh-CN" sz="1800" dirty="0" smtClean="0"/>
              <a:t>but share increased </a:t>
            </a:r>
            <a:r>
              <a:rPr lang="en-US" altLang="zh-CN" sz="1800" dirty="0"/>
              <a:t>to </a:t>
            </a:r>
            <a:r>
              <a:rPr lang="en-US" altLang="zh-CN" sz="1800" dirty="0" smtClean="0"/>
              <a:t>3.1% </a:t>
            </a:r>
            <a:r>
              <a:rPr lang="en-US" altLang="zh-CN" sz="1800" dirty="0"/>
              <a:t>in QTR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HORX(Topical Anti-RA </a:t>
            </a:r>
            <a:r>
              <a:rPr lang="zh-CN" altLang="en-US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（</a:t>
            </a:r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excl. TCM)) - Brand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8239"/>
            <a:ext cx="3017521" cy="426721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HORX(Topical Anti-RA </a:t>
            </a:r>
            <a:r>
              <a:rPr lang="zh-CN" altLang="en-US" sz="800" smtClean="0"/>
              <a:t>（</a:t>
            </a:r>
            <a:r>
              <a:rPr lang="en-US" altLang="zh-CN" sz="800" smtClean="0"/>
              <a:t>excl. TCM)) Relevant Market = M02 (Topical Anti-rheumatics</a:t>
            </a:r>
            <a:r>
              <a:rPr lang="zh-CN" altLang="en-US" sz="800" smtClean="0"/>
              <a:t>， </a:t>
            </a:r>
            <a:r>
              <a:rPr lang="en-US" altLang="zh-CN" sz="800" smtClean="0"/>
              <a:t>only Top Ext Medic Dressings)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5822362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2382721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46057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11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err="1"/>
              <a:t>Horxis</a:t>
            </a:r>
            <a:r>
              <a:rPr lang="en-US" altLang="zh-CN" sz="1800" dirty="0"/>
              <a:t> continued to show a downward trend of patient day share with </a:t>
            </a:r>
            <a:r>
              <a:rPr lang="en-US" altLang="zh-CN" sz="1800" dirty="0" smtClean="0"/>
              <a:t>growth </a:t>
            </a:r>
            <a:r>
              <a:rPr lang="en-US" altLang="zh-CN" sz="1800" dirty="0"/>
              <a:t>rate of </a:t>
            </a:r>
            <a:r>
              <a:rPr lang="en-US" altLang="zh-CN" sz="1800" dirty="0" smtClean="0"/>
              <a:t>1.1% </a:t>
            </a:r>
            <a:r>
              <a:rPr lang="en-US" altLang="zh-CN" sz="1800" dirty="0"/>
              <a:t>in MAT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9844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HORX(Topical Anti-RA </a:t>
            </a:r>
            <a:r>
              <a:rPr lang="zh-CN" altLang="en-US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（</a:t>
            </a:r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excl. TCM)) - Brand PD%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9844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HORX(Topical Anti-RA </a:t>
            </a:r>
            <a:r>
              <a:rPr lang="zh-CN" altLang="en-US" sz="800" smtClean="0"/>
              <a:t>（</a:t>
            </a:r>
            <a:r>
              <a:rPr lang="en-US" altLang="zh-CN" sz="800" smtClean="0"/>
              <a:t>excl. TCM)) Relevant Market = M02 (Topical Anti-rheumatics</a:t>
            </a:r>
            <a:r>
              <a:rPr lang="zh-CN" altLang="en-US" sz="800" smtClean="0"/>
              <a:t>， </a:t>
            </a:r>
            <a:r>
              <a:rPr lang="en-US" altLang="zh-CN" sz="800" smtClean="0"/>
              <a:t>only Top Ext Medic Dressings)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67390967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39620956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6102731" y="6209376"/>
            <a:ext cx="274450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+mj-lt"/>
                <a:ea typeface="微软雅黑" panose="020B0503020204020204" pitchFamily="34" charset="-122"/>
              </a:rPr>
              <a:t>Liangke’s</a:t>
            </a:r>
            <a:r>
              <a:rPr lang="en-US" altLang="zh-CN" sz="1000" dirty="0">
                <a:solidFill>
                  <a:prstClr val="black">
                    <a:lumMod val="65000"/>
                    <a:lumOff val="35000"/>
                  </a:prstClr>
                </a:solidFill>
                <a:latin typeface="+mj-lt"/>
                <a:ea typeface="微软雅黑" panose="020B0503020204020204" pitchFamily="34" charset="-122"/>
              </a:rPr>
              <a:t> growth rate is  </a:t>
            </a:r>
            <a:r>
              <a:rPr lang="en-US" altLang="zh-CN" sz="10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lt"/>
                <a:ea typeface="微软雅黑" panose="020B0503020204020204" pitchFamily="34" charset="-122"/>
              </a:rPr>
              <a:t>20208.7</a:t>
            </a:r>
            <a:r>
              <a:rPr lang="en-US" altLang="zh-CN" sz="10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lt"/>
                <a:ea typeface="微软雅黑" panose="020B0503020204020204" pitchFamily="34" charset="-122"/>
              </a:rPr>
              <a:t>%, </a:t>
            </a:r>
            <a:r>
              <a:rPr lang="en-US" altLang="zh-CN" sz="1000" dirty="0">
                <a:solidFill>
                  <a:prstClr val="black">
                    <a:lumMod val="65000"/>
                    <a:lumOff val="35000"/>
                  </a:prstClr>
                </a:solidFill>
                <a:latin typeface="+mj-lt"/>
                <a:ea typeface="微软雅黑" panose="020B0503020204020204" pitchFamily="34" charset="-122"/>
              </a:rPr>
              <a:t>however, its market base is too small.</a:t>
            </a:r>
            <a:endParaRPr lang="zh-CN" altLang="en-US" sz="1000" dirty="0">
              <a:solidFill>
                <a:prstClr val="black">
                  <a:lumMod val="65000"/>
                  <a:lumOff val="35000"/>
                </a:prstClr>
              </a:solidFill>
              <a:latin typeface="+mj-lt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90632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12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err="1"/>
              <a:t>Horxis</a:t>
            </a:r>
            <a:r>
              <a:rPr lang="en-US" altLang="zh-CN" sz="1800" dirty="0"/>
              <a:t>’ Patient Day share </a:t>
            </a:r>
            <a:r>
              <a:rPr lang="en-US" altLang="zh-CN" sz="1800" dirty="0" smtClean="0"/>
              <a:t>increased </a:t>
            </a:r>
            <a:r>
              <a:rPr lang="en-US" altLang="zh-CN" sz="1800" dirty="0"/>
              <a:t>to </a:t>
            </a:r>
            <a:r>
              <a:rPr lang="en-US" altLang="zh-CN" sz="1800" dirty="0" smtClean="0"/>
              <a:t>3.6% </a:t>
            </a:r>
            <a:r>
              <a:rPr lang="en-US" altLang="zh-CN" sz="1800" dirty="0"/>
              <a:t>with </a:t>
            </a:r>
            <a:r>
              <a:rPr lang="en-US" altLang="zh-CN" sz="1800" dirty="0" smtClean="0"/>
              <a:t>GR% of 4.8% </a:t>
            </a:r>
            <a:r>
              <a:rPr lang="en-US" altLang="zh-CN" sz="1800" dirty="0"/>
              <a:t>in QTR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HORX(Topical Anti-RA </a:t>
            </a:r>
            <a:r>
              <a:rPr lang="zh-CN" altLang="en-US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（</a:t>
            </a:r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excl. TCM)) - Brand PD%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HORX(Topical Anti-RA </a:t>
            </a:r>
            <a:r>
              <a:rPr lang="zh-CN" altLang="en-US" sz="800" smtClean="0"/>
              <a:t>（</a:t>
            </a:r>
            <a:r>
              <a:rPr lang="en-US" altLang="zh-CN" sz="800" smtClean="0"/>
              <a:t>excl. TCM)) Relevant Market = M02 (Topical Anti-rheumatics</a:t>
            </a:r>
            <a:r>
              <a:rPr lang="zh-CN" altLang="en-US" sz="800" smtClean="0"/>
              <a:t>， </a:t>
            </a:r>
            <a:r>
              <a:rPr lang="en-US" altLang="zh-CN" sz="800" smtClean="0"/>
              <a:t>only Top Ext Medic Dressings)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0497116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9891457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39445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/>
              <a:t>13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2" name="Text Placeholder 1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smtClean="0">
                <a:latin typeface="+mj-lt"/>
              </a:rPr>
              <a:t>Market Definition – Glufast</a:t>
            </a:r>
            <a:endParaRPr lang="en-US" sz="1800" dirty="0">
              <a:latin typeface="+mj-lt"/>
            </a:endParaRPr>
          </a:p>
        </p:txBody>
      </p:sp>
      <p:sp>
        <p:nvSpPr>
          <p:cNvPr id="3" name="Content Placeholder 2" title="TB_Footer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z="800" smtClean="0"/>
              <a:t>Source: IMS Quarterly CHPA Data (2016Q1)</a:t>
            </a:r>
            <a:endParaRPr lang="en-US" sz="800" dirty="0"/>
          </a:p>
        </p:txBody>
      </p:sp>
      <p:sp>
        <p:nvSpPr>
          <p:cNvPr id="7" name="内容占位符 2" title="Content"/>
          <p:cNvSpPr>
            <a:spLocks noGrp="1"/>
          </p:cNvSpPr>
          <p:nvPr>
            <p:ph idx="4294967295"/>
          </p:nvPr>
        </p:nvSpPr>
        <p:spPr>
          <a:xfrm>
            <a:off x="179388" y="1442264"/>
            <a:ext cx="8785225" cy="4622745"/>
          </a:xfrm>
          <a:prstGeom prst="rect">
            <a:avLst/>
          </a:prstGeom>
        </p:spPr>
        <p:txBody>
          <a:bodyPr/>
          <a:lstStyle/>
          <a:p>
            <a:r>
              <a:rPr lang="en-US" altLang="zh-CN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 categories in TCII A10			[</a:t>
            </a:r>
            <a:r>
              <a:rPr lang="zh-CN" altLang="en-US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糖尿病用药</a:t>
            </a:r>
            <a:r>
              <a:rPr lang="en-US" altLang="zh-CN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</a:p>
          <a:p>
            <a:pPr lvl="1"/>
            <a:r>
              <a:rPr lang="en-US" altLang="zh-CN" sz="1400" b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A10M				[</a:t>
            </a:r>
            <a:r>
              <a:rPr lang="zh-CN" altLang="en-US" sz="1400" b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格列奈类降糖药</a:t>
            </a:r>
            <a:r>
              <a:rPr lang="en-US" altLang="zh-CN" sz="1400" b="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  <a:endParaRPr lang="zh-CN" altLang="en-US" sz="1400" b="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0816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14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Value Size of GLINIDE ANTIDIABETICS Market was 1.24 </a:t>
            </a:r>
            <a:r>
              <a:rPr lang="en-US" altLang="zh-CN" sz="1800" dirty="0" err="1"/>
              <a:t>Bn</a:t>
            </a:r>
            <a:r>
              <a:rPr lang="en-US" altLang="zh-CN" sz="1800" dirty="0"/>
              <a:t> RMB with GR of -</a:t>
            </a:r>
            <a:r>
              <a:rPr lang="en-US" altLang="zh-CN" sz="1800" dirty="0" smtClean="0"/>
              <a:t>2.2% </a:t>
            </a:r>
            <a:r>
              <a:rPr lang="en-US" altLang="zh-CN" sz="1800" dirty="0"/>
              <a:t>in MAT </a:t>
            </a:r>
            <a:r>
              <a:rPr lang="en-US" altLang="zh-CN" sz="1800" dirty="0" smtClean="0"/>
              <a:t>16Q1 </a:t>
            </a:r>
            <a:r>
              <a:rPr lang="en-US" altLang="zh-CN" sz="1800" dirty="0"/>
              <a:t>and MITIGLINIDE grew faster than the relevant market.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GLU(GLINIDE ANTIDIABETICS) - Category Value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2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</a:t>
            </a:r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MAT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5" name="矩形 14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pt-BR" altLang="zh-CN" sz="800" smtClean="0"/>
              <a:t>GLU(GLINIDE ANTIDIABETICS) Relevant Market = A10M(GLINIDE ANTIDIABETICS)</a:t>
            </a:r>
            <a:endParaRPr lang="en-US" sz="800" dirty="0"/>
          </a:p>
        </p:txBody>
      </p:sp>
      <p:sp>
        <p:nvSpPr>
          <p:cNvPr id="17" name="文本框 16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8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61440966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9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93765893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949936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15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Value Size of GLINIDE ANTIDIABETICS Market was 310 Mil RMB with GR of </a:t>
            </a:r>
            <a:r>
              <a:rPr lang="en-US" altLang="zh-CN" sz="1800" dirty="0" smtClean="0">
                <a:latin typeface="+mj-lt"/>
              </a:rPr>
              <a:t>-</a:t>
            </a:r>
            <a:r>
              <a:rPr lang="en-US" altLang="zh-CN" sz="1800" dirty="0" smtClean="0">
                <a:latin typeface="+mj-lt"/>
              </a:rPr>
              <a:t>0.7</a:t>
            </a:r>
            <a:r>
              <a:rPr lang="en-US" altLang="zh-CN" sz="1800" dirty="0" smtClean="0">
                <a:latin typeface="+mj-lt"/>
              </a:rPr>
              <a:t>% </a:t>
            </a:r>
            <a:r>
              <a:rPr lang="en-US" altLang="zh-CN" sz="1800" dirty="0" smtClean="0">
                <a:latin typeface="+mj-lt"/>
              </a:rPr>
              <a:t>in QTR </a:t>
            </a:r>
            <a:r>
              <a:rPr lang="en-US" altLang="zh-CN" sz="1800" dirty="0" smtClean="0">
                <a:latin typeface="+mj-lt"/>
              </a:rPr>
              <a:t>16Q1. </a:t>
            </a:r>
            <a:endParaRPr lang="en-US" altLang="zh-CN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7432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GLU(GLINIDE ANTIDIABETICS) - Category Value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7431"/>
            <a:ext cx="3017521" cy="43221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9" name="矩形 18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pt-BR" altLang="zh-CN" sz="800" smtClean="0"/>
              <a:t>GLU(GLINIDE ANTIDIABETICS) Relevant Market = A10M(GLINIDE ANTIDIABETICS)</a:t>
            </a:r>
            <a:endParaRPr lang="en-US" sz="800" dirty="0"/>
          </a:p>
        </p:txBody>
      </p:sp>
      <p:sp>
        <p:nvSpPr>
          <p:cNvPr id="18" name="文本框 17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3746912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69993007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11899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16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err="1"/>
              <a:t>Repaglinide</a:t>
            </a:r>
            <a:r>
              <a:rPr lang="en-US" altLang="zh-CN" sz="1800" dirty="0"/>
              <a:t> was the leading category (</a:t>
            </a:r>
            <a:r>
              <a:rPr lang="en-US" altLang="zh-CN" sz="1800" dirty="0" smtClean="0"/>
              <a:t>89.9% </a:t>
            </a:r>
            <a:r>
              <a:rPr lang="en-US" altLang="zh-CN" sz="1800" dirty="0"/>
              <a:t>value share) with GR of -</a:t>
            </a:r>
            <a:r>
              <a:rPr lang="en-US" altLang="zh-CN" sz="1800" dirty="0" smtClean="0"/>
              <a:t>1.5% </a:t>
            </a:r>
            <a:r>
              <a:rPr lang="en-US" altLang="zh-CN" sz="1800" dirty="0"/>
              <a:t>in MAT </a:t>
            </a:r>
            <a:r>
              <a:rPr lang="en-US" altLang="zh-CN" sz="1800" dirty="0" smtClean="0"/>
              <a:t>16Q1. 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GLU(GLINIDE ANTIDIABETICS) - Category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pt-BR" altLang="zh-CN" sz="800" smtClean="0"/>
              <a:t>GLU(GLINIDE ANTIDIABETICS) Relevant Market = A10M(GLINIDE ANTIDIABETICS)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2300414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6656045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98025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17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MITIGLINIDE still grew faster than the relevant market </a:t>
            </a:r>
            <a:r>
              <a:rPr lang="en-US" altLang="zh-CN" sz="1800" dirty="0" smtClean="0"/>
              <a:t>(31.9</a:t>
            </a:r>
            <a:r>
              <a:rPr lang="en-US" altLang="zh-CN" sz="1800" dirty="0"/>
              <a:t>% vs </a:t>
            </a:r>
          </a:p>
          <a:p>
            <a:r>
              <a:rPr lang="en-US" altLang="zh-CN" sz="1800" dirty="0" smtClean="0"/>
              <a:t>-0.7%) </a:t>
            </a:r>
            <a:r>
              <a:rPr lang="en-US" altLang="zh-CN" sz="1800" dirty="0"/>
              <a:t>in QTR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GLU(GLINIDE ANTIDIABETICS) - Category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pt-BR" altLang="zh-CN" sz="800" smtClean="0"/>
              <a:t>GLU(GLINIDE ANTIDIABETICS) Relevant Market = A10M(GLINIDE ANTIDIABETICS)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111040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02810957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74648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18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NOVONORM was the leading brand (</a:t>
            </a:r>
            <a:r>
              <a:rPr lang="en-US" altLang="zh-CN" sz="1800" dirty="0" smtClean="0"/>
              <a:t>67.7% </a:t>
            </a:r>
            <a:r>
              <a:rPr lang="en-US" altLang="zh-CN" sz="1800" dirty="0"/>
              <a:t>value share) with GR of </a:t>
            </a:r>
            <a:r>
              <a:rPr lang="en-US" altLang="zh-CN" sz="1800" dirty="0" smtClean="0"/>
              <a:t>-5.9%, </a:t>
            </a:r>
            <a:r>
              <a:rPr lang="en-US" altLang="zh-CN" sz="1800" dirty="0"/>
              <a:t>while </a:t>
            </a:r>
            <a:r>
              <a:rPr lang="en-US" altLang="zh-CN" sz="1800" dirty="0" err="1"/>
              <a:t>Glufast’s</a:t>
            </a:r>
            <a:r>
              <a:rPr lang="en-US" altLang="zh-CN" sz="1800" dirty="0"/>
              <a:t> growth rate was </a:t>
            </a:r>
            <a:r>
              <a:rPr lang="en-US" altLang="zh-CN" sz="1800" dirty="0" smtClean="0"/>
              <a:t>1224.2% </a:t>
            </a:r>
            <a:r>
              <a:rPr lang="en-US" altLang="zh-CN" sz="1800" dirty="0"/>
              <a:t>with a very small market base in MAT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GLU(GLINIDE ANTIDIABETICS) - Brand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pt-BR" altLang="zh-CN" sz="800" smtClean="0"/>
              <a:t>GLU(GLINIDE ANTIDIABETICS) Relevant Market = A10M(GLINIDE ANTIDIABETICS)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0409990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51372778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62984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19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FU LAI DI showed a upward trend of market share until </a:t>
            </a:r>
            <a:r>
              <a:rPr lang="en-US" altLang="zh-CN" sz="1800" dirty="0" smtClean="0">
                <a:latin typeface="+mj-lt"/>
              </a:rPr>
              <a:t>now (20.6% </a:t>
            </a:r>
            <a:r>
              <a:rPr lang="en-US" altLang="zh-CN" sz="1800" dirty="0" smtClean="0">
                <a:latin typeface="+mj-lt"/>
              </a:rPr>
              <a:t>in QTR </a:t>
            </a:r>
            <a:r>
              <a:rPr lang="en-US" altLang="zh-CN" sz="1800" dirty="0" smtClean="0">
                <a:latin typeface="+mj-lt"/>
              </a:rPr>
              <a:t>16Q1</a:t>
            </a:r>
            <a:r>
              <a:rPr lang="en-US" altLang="zh-CN" sz="1800" dirty="0" smtClean="0">
                <a:latin typeface="+mj-lt"/>
              </a:rPr>
              <a:t>) </a:t>
            </a:r>
            <a:r>
              <a:rPr lang="en-US" altLang="zh-CN" sz="1800" dirty="0" smtClean="0">
                <a:latin typeface="+mj-lt"/>
              </a:rPr>
              <a:t>with GR of </a:t>
            </a:r>
            <a:r>
              <a:rPr lang="en-US" altLang="zh-CN" sz="1800" dirty="0" smtClean="0">
                <a:latin typeface="+mj-lt"/>
              </a:rPr>
              <a:t>7</a:t>
            </a:r>
            <a:r>
              <a:rPr lang="en-US" altLang="zh-CN" sz="1800" dirty="0" smtClean="0">
                <a:latin typeface="+mj-lt"/>
              </a:rPr>
              <a:t>.8%.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GLU(GLINIDE ANTIDIABETICS) - Brand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8239"/>
            <a:ext cx="3017521" cy="426721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pt-BR" altLang="zh-CN" sz="800" smtClean="0"/>
              <a:t>GLU(GLINIDE ANTIDIABETICS) Relevant Market = A10M(GLINIDE ANTIDIABETICS)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17044080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50683156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2044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2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S003_Title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kern="1200" dirty="0" smtClean="0">
                <a:latin typeface="+mj-lt"/>
              </a:rPr>
              <a:t>Snapshot of Brand Performance - Value</a:t>
            </a:r>
            <a:endParaRPr lang="en-US" sz="1800" dirty="0">
              <a:latin typeface="+mj-lt"/>
            </a:endParaRPr>
          </a:p>
        </p:txBody>
      </p:sp>
      <p:sp>
        <p:nvSpPr>
          <p:cNvPr id="4" name="Content Placeholder 3" title="TB_Footer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z="800" smtClean="0"/>
              <a:t>Source: IMS Quarterly CHPA Data (2016Q1)</a:t>
            </a:r>
            <a:endParaRPr lang="en-US" sz="800" dirty="0"/>
          </a:p>
        </p:txBody>
      </p:sp>
      <p:graphicFrame>
        <p:nvGraphicFramePr>
          <p:cNvPr id="2" name="内容占位符 1"/>
          <p:cNvGraphicFramePr>
            <a:graphicFrameLocks noGrp="1"/>
          </p:cNvGraphicFramePr>
          <p:nvPr>
            <p:ph sz="quarter" idx="12"/>
          </p:nvPr>
        </p:nvGraphicFramePr>
        <p:xfrm>
          <a:off x="1214880" y="1274762"/>
          <a:ext cx="6725352" cy="5176840"/>
        </p:xfrm>
        <a:graphic>
          <a:graphicData uri="http://schemas.openxmlformats.org/drawingml/2006/table">
            <a:tbl>
              <a:tblPr/>
              <a:tblGrid>
                <a:gridCol w="783230"/>
                <a:gridCol w="581106"/>
                <a:gridCol w="577948"/>
                <a:gridCol w="345821"/>
                <a:gridCol w="440567"/>
                <a:gridCol w="364770"/>
                <a:gridCol w="385298"/>
                <a:gridCol w="383719"/>
                <a:gridCol w="498993"/>
                <a:gridCol w="497414"/>
                <a:gridCol w="336347"/>
                <a:gridCol w="383719"/>
                <a:gridCol w="341084"/>
                <a:gridCol w="421617"/>
                <a:gridCol w="383719"/>
              </a:tblGrid>
              <a:tr h="258842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Brand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MAT 2016Q1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vs. MAT 2015Q4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QTR 2016Q1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vs. QTR 2015Q4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5884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RMB GR%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EV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RMB</a:t>
                      </a:r>
                      <a:b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MS%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Rank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l-G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Δ</a:t>
                      </a: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MS%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Rank </a:t>
                      </a:r>
                      <a:b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+/-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RMB GR%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EV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RMB MS%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Rank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l-G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Δ</a:t>
                      </a: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MS%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Rank </a:t>
                      </a:r>
                      <a:b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+/-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</a:tr>
              <a:tr h="25884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Eisai</a:t>
                      </a:r>
                      <a:b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Brand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Relevant</a:t>
                      </a:r>
                      <a:b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MKT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Eisai</a:t>
                      </a:r>
                      <a:b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Brand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Relevant</a:t>
                      </a:r>
                      <a:b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MKT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588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MBL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32.6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-0.13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2.7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4.4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98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31.7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-1.79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88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MYO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17.5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8.6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108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34.7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-0.36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9.2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13.6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96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32.2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-3.64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588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ALP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12.7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88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2.7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17.4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16.6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0.30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88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Glakay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81.1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172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37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83.4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9.3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168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37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-0.01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-4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588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Horxis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26.7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80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3.1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-0.13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22.5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83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3.1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0.33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588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Glufast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1224.2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-2.2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1,354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15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682.4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-0.7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788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13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-0.02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588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ART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18.0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19.2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99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47.4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-0.49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17.3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22.0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96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46.0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-2.28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88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MRS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18.5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112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46.3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1.38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20.9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114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46.2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-0.76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588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Eldepryl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82.5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15.3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158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3.4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0.42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106.3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15.9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178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3.9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0.29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88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PRT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9.6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6.6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103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0.07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14.4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6.1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108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0.16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588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SLX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5.4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4.8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3.3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88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HMI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-2.9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113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0.73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82.0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183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2.69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588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FRT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38.7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18.9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117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38.6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1.15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40.9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23.5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114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39.9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0.80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88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ERL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-33.6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65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0.4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17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-0.08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-3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-43.0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4.8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54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0.4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19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-0.07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-3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588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Mino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8.8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100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11.2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0.13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13.1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105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12.0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0.93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588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NEQ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11.2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106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8.2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7.1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-0.51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58842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Eisai*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10.6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6992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20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The MKT share of leading brand NOVONORM showed a downward trend while FU LAI DI an upward trend. </a:t>
            </a:r>
            <a:r>
              <a:rPr lang="en-US" altLang="zh-CN" sz="1800" dirty="0" err="1" smtClean="0">
                <a:latin typeface="+mj-lt"/>
              </a:rPr>
              <a:t>Glufast</a:t>
            </a:r>
            <a:r>
              <a:rPr lang="en-US" altLang="zh-CN" sz="1800" dirty="0" smtClean="0">
                <a:latin typeface="+mj-lt"/>
              </a:rPr>
              <a:t> </a:t>
            </a:r>
            <a:r>
              <a:rPr lang="en-US" altLang="zh-CN" sz="1800" dirty="0" smtClean="0">
                <a:latin typeface="+mj-lt"/>
              </a:rPr>
              <a:t>took a fast GR. 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9844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GLU(GLINIDE ANTIDIABETICS) - Brand PD%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9844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pt-BR" altLang="zh-CN" sz="800" smtClean="0"/>
              <a:t>GLU(GLINIDE ANTIDIABETICS) Relevant Market = A10M(GLINIDE ANTIDIABETICS)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7746326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1776014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58520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21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FU LAI DI showed a upward trend of market share until </a:t>
            </a:r>
            <a:r>
              <a:rPr lang="en-US" altLang="zh-CN" sz="1800" dirty="0" smtClean="0">
                <a:latin typeface="+mj-lt"/>
              </a:rPr>
              <a:t>now (</a:t>
            </a:r>
            <a:r>
              <a:rPr lang="en-US" altLang="zh-CN" sz="1800" dirty="0" smtClean="0">
                <a:latin typeface="+mj-lt"/>
              </a:rPr>
              <a:t>27.2% PD share in QTR </a:t>
            </a:r>
            <a:r>
              <a:rPr lang="en-US" altLang="zh-CN" sz="1800" dirty="0" smtClean="0">
                <a:latin typeface="+mj-lt"/>
              </a:rPr>
              <a:t>16Q1</a:t>
            </a:r>
            <a:r>
              <a:rPr lang="en-US" altLang="zh-CN" sz="1800" dirty="0" smtClean="0">
                <a:latin typeface="+mj-lt"/>
              </a:rPr>
              <a:t>) </a:t>
            </a:r>
            <a:r>
              <a:rPr lang="en-US" altLang="zh-CN" sz="1800" dirty="0" smtClean="0">
                <a:latin typeface="+mj-lt"/>
              </a:rPr>
              <a:t>with GR of </a:t>
            </a:r>
            <a:r>
              <a:rPr lang="en-US" altLang="zh-CN" sz="1800" dirty="0" smtClean="0">
                <a:latin typeface="+mj-lt"/>
              </a:rPr>
              <a:t>11.8</a:t>
            </a:r>
            <a:r>
              <a:rPr lang="en-US" altLang="zh-CN" sz="1800" dirty="0" smtClean="0">
                <a:latin typeface="+mj-lt"/>
              </a:rPr>
              <a:t>%.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GLU(GLINIDE ANTIDIABETICS) - Brand PD%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pt-BR" altLang="zh-CN" sz="800" smtClean="0"/>
              <a:t>GLU(GLINIDE ANTIDIABETICS) Relevant Market = A10M(GLINIDE ANTIDIABETICS)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56147559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867596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1078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/>
              <a:t>22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2" name="Text Placeholder 1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smtClean="0">
                <a:latin typeface="+mj-lt"/>
              </a:rPr>
              <a:t>Market Definition – ERL</a:t>
            </a:r>
            <a:endParaRPr lang="en-US" sz="1800" dirty="0">
              <a:latin typeface="+mj-lt"/>
            </a:endParaRPr>
          </a:p>
        </p:txBody>
      </p:sp>
      <p:sp>
        <p:nvSpPr>
          <p:cNvPr id="3" name="Content Placeholder 2" title="TB_Footer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z="800" smtClean="0"/>
              <a:t>Source: IMS Quarterly CHPA Data (2016Q1)</a:t>
            </a:r>
            <a:endParaRPr lang="en-US" sz="800" dirty="0"/>
          </a:p>
        </p:txBody>
      </p:sp>
      <p:sp>
        <p:nvSpPr>
          <p:cNvPr id="7" name="内容占位符 2" title="Content"/>
          <p:cNvSpPr>
            <a:spLocks noGrp="1"/>
          </p:cNvSpPr>
          <p:nvPr>
            <p:ph idx="4294967295"/>
          </p:nvPr>
        </p:nvSpPr>
        <p:spPr>
          <a:xfrm>
            <a:off x="179388" y="1442264"/>
            <a:ext cx="8785225" cy="4622745"/>
          </a:xfrm>
          <a:prstGeom prst="rect">
            <a:avLst/>
          </a:prstGeom>
        </p:spPr>
        <p:txBody>
          <a:bodyPr/>
          <a:lstStyle/>
          <a:p>
            <a:r>
              <a:rPr lang="en-US" altLang="zh-CN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Molecules in </a:t>
            </a:r>
            <a:r>
              <a:rPr lang="en-US" altLang="zh-CN" sz="14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C04A</a:t>
            </a:r>
            <a:r>
              <a:rPr lang="en-US" altLang="zh-CN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injection only	</a:t>
            </a:r>
            <a:r>
              <a:rPr lang="en-US" altLang="zh-CN" sz="140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[</a:t>
            </a:r>
            <a:r>
              <a:rPr lang="zh-CN" altLang="en-US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中枢性和外周性血管疗法</a:t>
            </a:r>
            <a:r>
              <a:rPr lang="en-US" altLang="zh-CN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针剂</a:t>
            </a:r>
            <a:r>
              <a:rPr lang="en-US" altLang="zh-CN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</a:p>
          <a:p>
            <a:pPr lvl="1"/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Fasudil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in </a:t>
            </a:r>
            <a:r>
              <a:rPr lang="en-US" altLang="zh-CN" sz="1400" b="0" dirty="0" err="1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C04A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		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法舒地尔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, 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针剂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  <a:p>
            <a:pPr lvl="1"/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Nimodipine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in </a:t>
            </a:r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C04A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		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尼莫地平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, 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针剂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118844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23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Value Size of Cerebral and Peripheral </a:t>
            </a:r>
            <a:r>
              <a:rPr lang="en-US" altLang="zh-CN" sz="1800" dirty="0" err="1"/>
              <a:t>Vasotherapeutics</a:t>
            </a:r>
            <a:r>
              <a:rPr lang="en-US" altLang="zh-CN" sz="1800" dirty="0"/>
              <a:t> Market (</a:t>
            </a:r>
            <a:r>
              <a:rPr lang="en-US" altLang="zh-CN" sz="1800" dirty="0" err="1"/>
              <a:t>Fasudil</a:t>
            </a:r>
            <a:r>
              <a:rPr lang="en-US" altLang="zh-CN" sz="1800" dirty="0"/>
              <a:t> &amp; </a:t>
            </a:r>
            <a:r>
              <a:rPr lang="en-US" altLang="zh-CN" sz="1800" dirty="0" err="1"/>
              <a:t>Nimodipine</a:t>
            </a:r>
            <a:r>
              <a:rPr lang="en-US" altLang="zh-CN" sz="1800" dirty="0"/>
              <a:t>, amp) was </a:t>
            </a:r>
            <a:r>
              <a:rPr lang="en-US" altLang="zh-CN" sz="1800" dirty="0" smtClean="0"/>
              <a:t>1.1 </a:t>
            </a:r>
            <a:r>
              <a:rPr lang="en-US" altLang="zh-CN" sz="1800" dirty="0" err="1"/>
              <a:t>Bn</a:t>
            </a:r>
            <a:r>
              <a:rPr lang="en-US" altLang="zh-CN" sz="1800" dirty="0"/>
              <a:t> RMB with GR of </a:t>
            </a:r>
            <a:r>
              <a:rPr lang="en-US" altLang="zh-CN" sz="1800" dirty="0" smtClean="0"/>
              <a:t>2.6% </a:t>
            </a:r>
            <a:r>
              <a:rPr lang="en-US" altLang="zh-CN" sz="1800" dirty="0"/>
              <a:t>in MAT </a:t>
            </a:r>
            <a:r>
              <a:rPr lang="en-US" altLang="zh-CN" sz="1800" dirty="0" smtClean="0"/>
              <a:t>16Q1 </a:t>
            </a:r>
            <a:r>
              <a:rPr lang="en-US" altLang="zh-CN" sz="1800" dirty="0"/>
              <a:t>and FASUDIL grew faster than the relevant market.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ERL(Cerebral and Peripheral Vasotherapeutics) - Category Value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2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</a:t>
            </a:r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MAT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5" name="矩形 14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ERL(Cerebral and Peripheral Vasotherapeutics) Relevant Market = Fasudil  + Nimodipine (2 Molecules in C04A</a:t>
            </a:r>
            <a:r>
              <a:rPr lang="zh-CN" altLang="en-US" sz="800" smtClean="0"/>
              <a:t>， </a:t>
            </a:r>
            <a:r>
              <a:rPr lang="en-US" altLang="zh-CN" sz="800" smtClean="0"/>
              <a:t>injection only)</a:t>
            </a:r>
            <a:endParaRPr lang="en-US" sz="800" dirty="0"/>
          </a:p>
        </p:txBody>
      </p:sp>
      <p:sp>
        <p:nvSpPr>
          <p:cNvPr id="17" name="文本框 16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8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12166788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9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0304419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31487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24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Value Size of Cerebral and Peripheral </a:t>
            </a:r>
            <a:r>
              <a:rPr lang="en-US" altLang="zh-CN" sz="1800" dirty="0" err="1"/>
              <a:t>Vasotherapeutics</a:t>
            </a:r>
            <a:r>
              <a:rPr lang="en-US" altLang="zh-CN" sz="1800" dirty="0"/>
              <a:t> Market (</a:t>
            </a:r>
            <a:r>
              <a:rPr lang="en-US" altLang="zh-CN" sz="1800" dirty="0" err="1"/>
              <a:t>Fasudil</a:t>
            </a:r>
            <a:r>
              <a:rPr lang="en-US" altLang="zh-CN" sz="1800" dirty="0"/>
              <a:t> &amp; </a:t>
            </a:r>
            <a:r>
              <a:rPr lang="en-US" altLang="zh-CN" sz="1800" dirty="0" err="1"/>
              <a:t>Nimodipine</a:t>
            </a:r>
            <a:r>
              <a:rPr lang="en-US" altLang="zh-CN" sz="1800" dirty="0"/>
              <a:t>, amp) was </a:t>
            </a:r>
            <a:r>
              <a:rPr lang="en-US" altLang="zh-CN" sz="1800" dirty="0" smtClean="0"/>
              <a:t>278 </a:t>
            </a:r>
            <a:r>
              <a:rPr lang="en-US" altLang="zh-CN" sz="1800" dirty="0"/>
              <a:t>Mil RMB with GR of </a:t>
            </a:r>
            <a:r>
              <a:rPr lang="en-US" altLang="zh-CN" sz="1800" dirty="0" smtClean="0"/>
              <a:t>4.8% </a:t>
            </a:r>
            <a:r>
              <a:rPr lang="en-US" altLang="zh-CN" sz="1800" dirty="0"/>
              <a:t>in QTR </a:t>
            </a:r>
            <a:r>
              <a:rPr lang="en-US" altLang="zh-CN" sz="1800" dirty="0" smtClean="0"/>
              <a:t>16Q1. 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7432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ERL(Cerebral and Peripheral Vasotherapeutics) - Category Value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7431"/>
            <a:ext cx="3017521" cy="43221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9" name="矩形 18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ERL(Cerebral and Peripheral Vasotherapeutics) Relevant Market = Fasudil  + Nimodipine (2 Molecules in C04A</a:t>
            </a:r>
            <a:r>
              <a:rPr lang="zh-CN" altLang="en-US" sz="800" smtClean="0"/>
              <a:t>， </a:t>
            </a:r>
            <a:r>
              <a:rPr lang="en-US" altLang="zh-CN" sz="800" smtClean="0"/>
              <a:t>injection only)</a:t>
            </a:r>
            <a:endParaRPr lang="en-US" sz="800" dirty="0"/>
          </a:p>
        </p:txBody>
      </p:sp>
      <p:sp>
        <p:nvSpPr>
          <p:cNvPr id="18" name="文本框 17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4961835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0862170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5867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25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/>
              <a:t>In the recent two years, Value </a:t>
            </a:r>
            <a:r>
              <a:rPr lang="en-US" altLang="zh-CN" sz="1800" dirty="0"/>
              <a:t>Share of FASUDIL was </a:t>
            </a:r>
            <a:r>
              <a:rPr lang="en-US" altLang="zh-CN" sz="1800" dirty="0" err="1" smtClean="0"/>
              <a:t>stablized</a:t>
            </a:r>
            <a:r>
              <a:rPr lang="en-US" altLang="zh-CN" sz="1800" dirty="0" smtClean="0"/>
              <a:t> around 71%.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ERL(Cerebral and Peripheral Vasotherapeutics) - Category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ERL(Cerebral and Peripheral Vasotherapeutics) Relevant Market = Fasudil  + Nimodipine (2 Molecules in C04A</a:t>
            </a:r>
            <a:r>
              <a:rPr lang="zh-CN" altLang="en-US" sz="800" smtClean="0"/>
              <a:t>， </a:t>
            </a:r>
            <a:r>
              <a:rPr lang="en-US" altLang="zh-CN" sz="800" smtClean="0"/>
              <a:t>injection only)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3040138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6017028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49855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26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"In QTR </a:t>
            </a:r>
            <a:r>
              <a:rPr lang="en-US" altLang="zh-CN" sz="1800" dirty="0" smtClean="0">
                <a:latin typeface="+mj-lt"/>
              </a:rPr>
              <a:t>16Q1</a:t>
            </a:r>
            <a:r>
              <a:rPr lang="en-US" altLang="zh-CN" sz="1800" dirty="0" smtClean="0">
                <a:latin typeface="+mj-lt"/>
              </a:rPr>
              <a:t>, </a:t>
            </a:r>
            <a:r>
              <a:rPr lang="en-US" altLang="zh-CN" sz="1800" dirty="0" smtClean="0">
                <a:latin typeface="+mj-lt"/>
              </a:rPr>
              <a:t>Value Share of FASUDIL increased </a:t>
            </a:r>
            <a:r>
              <a:rPr lang="en-US" altLang="zh-CN" sz="1800" dirty="0" smtClean="0">
                <a:latin typeface="+mj-lt"/>
              </a:rPr>
              <a:t>to 70.7%, </a:t>
            </a:r>
            <a:r>
              <a:rPr lang="en-US" altLang="zh-CN" sz="1800" dirty="0" smtClean="0">
                <a:latin typeface="+mj-lt"/>
              </a:rPr>
              <a:t>and it still grew faster than the relevant market</a:t>
            </a:r>
            <a:r>
              <a:rPr lang="en-US" altLang="zh-CN" sz="1800" dirty="0" smtClean="0">
                <a:latin typeface="+mj-lt"/>
              </a:rPr>
              <a:t>."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ERL(Cerebral and Peripheral Vasotherapeutics) - Category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ERL(Cerebral and Peripheral Vasotherapeutics) Relevant Market = Fasudil  + Nimodipine (2 Molecules in C04A</a:t>
            </a:r>
            <a:r>
              <a:rPr lang="zh-CN" altLang="en-US" sz="800" smtClean="0"/>
              <a:t>， </a:t>
            </a:r>
            <a:r>
              <a:rPr lang="en-US" altLang="zh-CN" sz="800" smtClean="0"/>
              <a:t>injection only)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4135147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59230981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35184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27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The PD share of FASUDIL decreased by 0.1% </a:t>
            </a:r>
            <a:r>
              <a:rPr lang="en-US" altLang="zh-CN" sz="1800" dirty="0" smtClean="0"/>
              <a:t>with GR% lower than the relevant market in </a:t>
            </a:r>
            <a:r>
              <a:rPr lang="en-US" altLang="zh-CN" sz="1800" dirty="0"/>
              <a:t>MAT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9844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ERL(Cerebral and Peripheral Vasotherapeutics) - Category PD%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51"/>
            <a:ext cx="3017521" cy="439681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ERL(Cerebral and Peripheral Vasotherapeutics) Relevant Market = Fasudil  + Nimodipine (2 Molecules in C04A</a:t>
            </a:r>
            <a:r>
              <a:rPr lang="zh-CN" altLang="en-US" sz="800" smtClean="0"/>
              <a:t>， </a:t>
            </a:r>
            <a:r>
              <a:rPr lang="en-US" altLang="zh-CN" sz="800" smtClean="0"/>
              <a:t>injection only)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55570867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9149370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95598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28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In QTR </a:t>
            </a:r>
            <a:r>
              <a:rPr lang="en-US" altLang="zh-CN" sz="1800" dirty="0" smtClean="0"/>
              <a:t>16Q1, </a:t>
            </a:r>
            <a:r>
              <a:rPr lang="en-US" altLang="zh-CN" sz="1800" dirty="0"/>
              <a:t>PD Share of FASUDIL </a:t>
            </a:r>
            <a:r>
              <a:rPr lang="en-US" altLang="zh-CN" sz="1800" dirty="0" smtClean="0"/>
              <a:t>increased </a:t>
            </a:r>
            <a:r>
              <a:rPr lang="en-US" altLang="zh-CN" sz="1800" dirty="0"/>
              <a:t>to </a:t>
            </a:r>
            <a:r>
              <a:rPr lang="en-US" altLang="zh-CN" sz="1800" dirty="0" smtClean="0"/>
              <a:t>69.6%.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ERL(Cerebral and Peripheral Vasotherapeutics) - Category PD%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ERL(Cerebral and Peripheral Vasotherapeutics) Relevant Market = Fasudil  + Nimodipine (2 Molecules in C04A</a:t>
            </a:r>
            <a:r>
              <a:rPr lang="zh-CN" altLang="en-US" sz="800" smtClean="0"/>
              <a:t>， </a:t>
            </a:r>
            <a:r>
              <a:rPr lang="en-US" altLang="zh-CN" sz="800" smtClean="0"/>
              <a:t>injection only)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786344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652167"/>
              </p:ext>
            </p:extLst>
          </p:nvPr>
        </p:nvGraphicFramePr>
        <p:xfrm>
          <a:off x="152092" y="1975647"/>
          <a:ext cx="5753758" cy="44388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98911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29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Market leader </a:t>
            </a:r>
            <a:r>
              <a:rPr lang="en-US" altLang="zh-CN" sz="1800" dirty="0" err="1"/>
              <a:t>Chuan</a:t>
            </a:r>
            <a:r>
              <a:rPr lang="en-US" altLang="zh-CN" sz="1800" dirty="0"/>
              <a:t> </a:t>
            </a:r>
            <a:r>
              <a:rPr lang="en-US" altLang="zh-CN" sz="1800" dirty="0" err="1"/>
              <a:t>wei</a:t>
            </a:r>
            <a:r>
              <a:rPr lang="en-US" altLang="zh-CN" sz="1800" dirty="0"/>
              <a:t> continuously grew slower than the market and lost share to </a:t>
            </a:r>
            <a:r>
              <a:rPr lang="en-US" altLang="zh-CN" sz="1800" dirty="0" smtClean="0"/>
              <a:t>42.1% </a:t>
            </a:r>
            <a:r>
              <a:rPr lang="en-US" altLang="zh-CN" sz="1800" dirty="0"/>
              <a:t>in MAT </a:t>
            </a:r>
            <a:r>
              <a:rPr lang="en-US" altLang="zh-CN" sz="1800" dirty="0" smtClean="0"/>
              <a:t>16Q1. </a:t>
            </a:r>
            <a:r>
              <a:rPr lang="en-US" altLang="zh-CN" sz="1800" dirty="0" err="1"/>
              <a:t>Eril’s</a:t>
            </a:r>
            <a:r>
              <a:rPr lang="en-US" altLang="zh-CN" sz="1800" dirty="0"/>
              <a:t> value share </a:t>
            </a:r>
            <a:r>
              <a:rPr lang="en-US" altLang="zh-CN" sz="1800" dirty="0" smtClean="0"/>
              <a:t>decreased to 0.4% in </a:t>
            </a:r>
            <a:r>
              <a:rPr lang="en-US" altLang="zh-CN" sz="1800" dirty="0"/>
              <a:t>MAT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ERL(Cerebral and Peripheral Vasotherapeutics) - Brand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ERL(Cerebral and Peripheral Vasotherapeutics) Relevant Market = Fasudil  + Nimodipine (2 Molecules in C04A</a:t>
            </a:r>
            <a:r>
              <a:rPr lang="zh-CN" altLang="en-US" sz="800" smtClean="0"/>
              <a:t>， </a:t>
            </a:r>
            <a:r>
              <a:rPr lang="en-US" altLang="zh-CN" sz="800" smtClean="0"/>
              <a:t>injection only)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97503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3832530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79172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3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S004_Title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kern="1200" dirty="0">
                <a:latin typeface="+mj-lt"/>
              </a:rPr>
              <a:t>Snapshot of Brand Performance - </a:t>
            </a:r>
            <a:r>
              <a:rPr lang="en-US" altLang="zh-CN" sz="1800" kern="1200" dirty="0" smtClean="0">
                <a:latin typeface="+mj-lt"/>
              </a:rPr>
              <a:t>PD</a:t>
            </a:r>
            <a:endParaRPr lang="en-US" sz="1800" dirty="0">
              <a:latin typeface="+mj-lt"/>
            </a:endParaRPr>
          </a:p>
        </p:txBody>
      </p:sp>
      <p:sp>
        <p:nvSpPr>
          <p:cNvPr id="2" name="Content Placeholder 1" title="TB_Footer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z="800" smtClean="0"/>
              <a:t>Source: IMS Quarterly CHPA Data (2016Q1)</a:t>
            </a:r>
            <a:endParaRPr 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3" name="内容占位符 2"/>
          <p:cNvGraphicFramePr>
            <a:graphicFrameLocks noGrp="1"/>
          </p:cNvGraphicFramePr>
          <p:nvPr>
            <p:ph sz="quarter" idx="12"/>
          </p:nvPr>
        </p:nvGraphicFramePr>
        <p:xfrm>
          <a:off x="1390434" y="1274763"/>
          <a:ext cx="6374245" cy="5176836"/>
        </p:xfrm>
        <a:graphic>
          <a:graphicData uri="http://schemas.openxmlformats.org/drawingml/2006/table">
            <a:tbl>
              <a:tblPr/>
              <a:tblGrid>
                <a:gridCol w="747315"/>
                <a:gridCol w="564900"/>
                <a:gridCol w="564900"/>
                <a:gridCol w="400137"/>
                <a:gridCol w="397195"/>
                <a:gridCol w="330996"/>
                <a:gridCol w="370715"/>
                <a:gridCol w="344236"/>
                <a:gridCol w="470750"/>
                <a:gridCol w="467807"/>
                <a:gridCol w="329525"/>
                <a:gridCol w="330996"/>
                <a:gridCol w="326582"/>
                <a:gridCol w="392782"/>
                <a:gridCol w="335409"/>
              </a:tblGrid>
              <a:tr h="246516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Brand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MAT 2016Q1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vs. MAT 2015Q4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QTR 2016Q1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vs. QTR 2015Q4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4651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PD GR%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EV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PD</a:t>
                      </a:r>
                      <a:b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MS%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Rank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l-G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Δ</a:t>
                      </a: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MS%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Rank </a:t>
                      </a:r>
                      <a:b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+/-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PD GR%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EV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RMB</a:t>
                      </a:r>
                      <a:b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MS%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Rank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l-GR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Δ</a:t>
                      </a: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MS%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Rank </a:t>
                      </a:r>
                      <a:b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+/-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</a:tr>
              <a:tr h="24651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Eisai</a:t>
                      </a:r>
                      <a:b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Brand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Relevant</a:t>
                      </a:r>
                      <a:b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MKT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Eisai</a:t>
                      </a:r>
                      <a:b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Brand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Relevant</a:t>
                      </a:r>
                      <a:b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7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MKT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465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MBL-A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3.3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27.5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-0.08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4.9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99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26.9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-1.69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MBL-T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8.2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6.4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102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31.3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0.02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100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30.3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-2.21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MYO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21.4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118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33.0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0.64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12.6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110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32.0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-2.86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ALP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17.5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87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100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0.28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Glakay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81.1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8.7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167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38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83.5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12.3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163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37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-0.01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-4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Horxis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34.3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75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3.4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-0.16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29.4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3.6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0.51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Glufast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1242.2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1.4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1,324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16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694.4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3.4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769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15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-0.01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ART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17.3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18.9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99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32.0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-0.44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16.7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23.0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95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30.9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-1.66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MRS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15.7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114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41.8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1.17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15.9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113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41.7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-0.39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Eldepryl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84.1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176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0.26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108.1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198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0.02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PRT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103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18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13.9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108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18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SLX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7.3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HMI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12.5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110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0.28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91.2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184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2.4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1.06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FRT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39.3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129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0.61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41.5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8.2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131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10.7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0.30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ERL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-33.7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63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0.2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22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-0.05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-43.1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54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0.2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-0.03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Mino-A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99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13.4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108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0.35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Mino-T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13.6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13.9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100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19.3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0.15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14.8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103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1.43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NEQ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12.0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106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0.02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8.9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6.6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102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zh-CN" sz="7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-0.68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7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3570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30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err="1"/>
              <a:t>Eril’s</a:t>
            </a:r>
            <a:r>
              <a:rPr lang="en-US" altLang="zh-CN" sz="1800" dirty="0"/>
              <a:t> value share was </a:t>
            </a:r>
            <a:r>
              <a:rPr lang="en-US" altLang="zh-CN" sz="1800" dirty="0" smtClean="0"/>
              <a:t>0.4% </a:t>
            </a:r>
            <a:r>
              <a:rPr lang="en-US" altLang="zh-CN" sz="1800" dirty="0"/>
              <a:t>with a negative growth rate of </a:t>
            </a:r>
            <a:r>
              <a:rPr lang="en-US" altLang="zh-CN" sz="1800" dirty="0" smtClean="0"/>
              <a:t>-43% </a:t>
            </a:r>
            <a:r>
              <a:rPr lang="en-US" altLang="zh-CN" sz="1800" dirty="0"/>
              <a:t>in QTR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ERL(Cerebral and Peripheral Vasotherapeutics) - Brand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8239"/>
            <a:ext cx="3017521" cy="426721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ERL(Cerebral and Peripheral Vasotherapeutics) Relevant Market = Fasudil  + Nimodipine (2 Molecules in C04A</a:t>
            </a:r>
            <a:r>
              <a:rPr lang="zh-CN" altLang="en-US" sz="800" smtClean="0"/>
              <a:t>， </a:t>
            </a:r>
            <a:r>
              <a:rPr lang="en-US" altLang="zh-CN" sz="800" smtClean="0"/>
              <a:t>injection only)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34724074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778038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57800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31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The PD share of </a:t>
            </a:r>
            <a:r>
              <a:rPr lang="en-US" altLang="zh-CN" sz="1800" dirty="0" err="1"/>
              <a:t>Eril</a:t>
            </a:r>
            <a:r>
              <a:rPr lang="en-US" altLang="zh-CN" sz="1800" dirty="0"/>
              <a:t> was </a:t>
            </a:r>
            <a:r>
              <a:rPr lang="en-US" altLang="zh-CN" sz="1800" dirty="0" smtClean="0"/>
              <a:t>0.2% </a:t>
            </a:r>
            <a:r>
              <a:rPr lang="en-US" altLang="zh-CN" sz="1800" dirty="0"/>
              <a:t>in MAT </a:t>
            </a:r>
            <a:r>
              <a:rPr lang="en-US" altLang="zh-CN" sz="1800" dirty="0" smtClean="0"/>
              <a:t>16Q1 with </a:t>
            </a:r>
            <a:r>
              <a:rPr lang="en-US" altLang="zh-CN" sz="1800" dirty="0"/>
              <a:t>growth rate of </a:t>
            </a:r>
            <a:endParaRPr lang="en-US" altLang="zh-CN" sz="1800" dirty="0" smtClean="0"/>
          </a:p>
          <a:p>
            <a:r>
              <a:rPr lang="en-US" altLang="zh-CN" sz="1800" dirty="0" smtClean="0"/>
              <a:t>-33.7%.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9844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ERL(Cerebral and Peripheral Vasotherapeutics) - Brand PD%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9844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ERL(Cerebral and Peripheral Vasotherapeutics) Relevant Market = Fasudil  + Nimodipine (2 Molecules in C04A</a:t>
            </a:r>
            <a:r>
              <a:rPr lang="zh-CN" altLang="en-US" sz="800" smtClean="0"/>
              <a:t>， </a:t>
            </a:r>
            <a:r>
              <a:rPr lang="en-US" altLang="zh-CN" sz="800" smtClean="0"/>
              <a:t>injection only)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0166002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8619900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11010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32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The Patient Day share of </a:t>
            </a:r>
            <a:r>
              <a:rPr lang="en-US" altLang="zh-CN" sz="1800" dirty="0" err="1"/>
              <a:t>Eril</a:t>
            </a:r>
            <a:r>
              <a:rPr lang="en-US" altLang="zh-CN" sz="1800" dirty="0"/>
              <a:t> was </a:t>
            </a:r>
            <a:r>
              <a:rPr lang="en-US" altLang="zh-CN" sz="1800" dirty="0" smtClean="0"/>
              <a:t>0.2% </a:t>
            </a:r>
            <a:r>
              <a:rPr lang="en-US" altLang="zh-CN" sz="1800" dirty="0"/>
              <a:t>with a negative growth rate of </a:t>
            </a:r>
            <a:r>
              <a:rPr lang="en-US" altLang="zh-CN" sz="1800" dirty="0" smtClean="0"/>
              <a:t>-43.1% </a:t>
            </a:r>
            <a:r>
              <a:rPr lang="en-US" altLang="zh-CN" sz="1800" dirty="0"/>
              <a:t>in QTR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ERL(Cerebral and Peripheral Vasotherapeutics) - Brand PD%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ERL(Cerebral and Peripheral Vasotherapeutics) Relevant Market = Fasudil  + Nimodipine (2 Molecules in C04A</a:t>
            </a:r>
            <a:r>
              <a:rPr lang="zh-CN" altLang="en-US" sz="800" smtClean="0"/>
              <a:t>， </a:t>
            </a:r>
            <a:r>
              <a:rPr lang="en-US" altLang="zh-CN" sz="800" smtClean="0"/>
              <a:t>injection only)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9161520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8131383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42524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/>
              <a:t>33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2" name="Text Placeholder 1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smtClean="0">
                <a:latin typeface="+mj-lt"/>
              </a:rPr>
              <a:t>Market Definition – Mino</a:t>
            </a:r>
            <a:endParaRPr lang="en-US" sz="1800" dirty="0">
              <a:latin typeface="+mj-lt"/>
            </a:endParaRPr>
          </a:p>
        </p:txBody>
      </p:sp>
      <p:sp>
        <p:nvSpPr>
          <p:cNvPr id="3" name="Content Placeholder 2" title="TB_Footer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z="800" smtClean="0"/>
              <a:t>Source: IMS Quarterly CHPA Data (2016Q1)</a:t>
            </a:r>
            <a:endParaRPr lang="en-US" sz="800" dirty="0"/>
          </a:p>
        </p:txBody>
      </p:sp>
      <p:sp>
        <p:nvSpPr>
          <p:cNvPr id="7" name="内容占位符 2" title="Content"/>
          <p:cNvSpPr>
            <a:spLocks noGrp="1"/>
          </p:cNvSpPr>
          <p:nvPr>
            <p:ph sz="quarter" idx="12"/>
          </p:nvPr>
        </p:nvSpPr>
        <p:spPr>
          <a:xfrm>
            <a:off x="179388" y="1442264"/>
            <a:ext cx="8785225" cy="4622745"/>
          </a:xfrm>
          <a:prstGeom prst="rect">
            <a:avLst/>
          </a:prstGeom>
        </p:spPr>
        <p:txBody>
          <a:bodyPr/>
          <a:lstStyle/>
          <a:p>
            <a:pPr marL="250260" indent="-250260">
              <a:buFont typeface="Arial" panose="020B0604020202020204" pitchFamily="34" charset="0"/>
              <a:buChar char="•"/>
            </a:pPr>
            <a:r>
              <a:rPr lang="en-US" altLang="zh-CN" sz="1401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Hepatic Protector Market (Broadly Defined):</a:t>
            </a:r>
          </a:p>
          <a:p>
            <a:pPr lvl="1"/>
            <a:r>
              <a:rPr lang="en-US" altLang="zh-CN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Part of Hepatic Protectors, </a:t>
            </a:r>
            <a:r>
              <a:rPr lang="en-US" altLang="zh-CN" sz="1226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Lipotropics</a:t>
            </a:r>
            <a:r>
              <a:rPr lang="en-US" altLang="zh-CN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(part of </a:t>
            </a:r>
            <a:r>
              <a:rPr lang="en-US" altLang="zh-CN" sz="1226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A05B</a:t>
            </a:r>
            <a:r>
              <a:rPr lang="en-US" altLang="zh-CN" sz="1226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	</a:t>
            </a:r>
            <a:r>
              <a:rPr lang="zh-CN" altLang="en-US" sz="1226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部分</a:t>
            </a:r>
            <a:r>
              <a:rPr lang="en-US" altLang="zh-CN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[</a:t>
            </a:r>
            <a:r>
              <a:rPr lang="zh-CN" altLang="en-US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肝脏保护剂，抗脂肪肝剂</a:t>
            </a:r>
            <a:r>
              <a:rPr lang="en-US" altLang="zh-CN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  <a:p>
            <a:pPr lvl="1"/>
            <a:r>
              <a:rPr lang="en-US" altLang="zh-CN" sz="1226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URSOFALK</a:t>
            </a:r>
            <a:r>
              <a:rPr lang="en-US" altLang="zh-CN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(</a:t>
            </a:r>
            <a:r>
              <a:rPr lang="en-US" altLang="zh-CN" sz="1226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A05A</a:t>
            </a:r>
            <a:r>
              <a:rPr lang="en-US" altLang="zh-CN" sz="1226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				</a:t>
            </a:r>
            <a:r>
              <a:rPr lang="zh-CN" altLang="en-US" sz="1226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优</a:t>
            </a:r>
            <a:r>
              <a:rPr lang="zh-CN" altLang="en-US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思弗 </a:t>
            </a:r>
            <a:r>
              <a:rPr lang="en-US" altLang="zh-CN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(</a:t>
            </a:r>
            <a:r>
              <a:rPr lang="en-US" altLang="zh-CN" sz="1226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A05A</a:t>
            </a:r>
            <a:r>
              <a:rPr lang="en-US" altLang="zh-CN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</a:p>
          <a:p>
            <a:endParaRPr lang="en-US" altLang="zh-CN" sz="1752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752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752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752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50260" indent="-250260">
              <a:buFont typeface="Arial" panose="020B0604020202020204" pitchFamily="34" charset="0"/>
              <a:buChar char="•"/>
            </a:pPr>
            <a:r>
              <a:rPr lang="en-US" altLang="zh-CN" sz="1401" b="1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SNMC</a:t>
            </a:r>
            <a:r>
              <a:rPr lang="en-US" altLang="zh-CN" sz="1401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Defined Hepatic Protector Market (Narrowly Defined as * </a:t>
            </a:r>
            <a:r>
              <a:rPr lang="en-US" altLang="zh-CN" sz="1401" b="1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Glycyrrhizic</a:t>
            </a:r>
            <a:r>
              <a:rPr lang="en-US" altLang="zh-CN" sz="1401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Acid Category):</a:t>
            </a:r>
          </a:p>
          <a:p>
            <a:pPr lvl="1"/>
            <a:r>
              <a:rPr lang="en-US" altLang="zh-CN" sz="1226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Monoammonium</a:t>
            </a:r>
            <a:r>
              <a:rPr lang="en-US" altLang="zh-CN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lang="en-US" altLang="zh-CN" sz="1226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Glycyrrhizinate</a:t>
            </a:r>
            <a:r>
              <a:rPr lang="en-US" altLang="zh-CN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[</a:t>
            </a:r>
            <a:r>
              <a:rPr lang="zh-CN" altLang="en-US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甘草酸单铵</a:t>
            </a:r>
            <a:r>
              <a:rPr lang="en-US" altLang="zh-CN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 (</a:t>
            </a:r>
            <a:r>
              <a:rPr lang="zh-CN" altLang="en-US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如：</a:t>
            </a:r>
            <a:r>
              <a:rPr lang="en-US" altLang="zh-CN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100% </a:t>
            </a:r>
            <a:r>
              <a:rPr lang="zh-CN" altLang="en-US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美能、强力宁、卫伊兴、甘毓</a:t>
            </a:r>
            <a:r>
              <a:rPr lang="en-US" altLang="zh-CN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&lt;</a:t>
            </a:r>
            <a:r>
              <a:rPr lang="zh-CN" altLang="en-US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秦武田</a:t>
            </a:r>
            <a:r>
              <a:rPr lang="en-US" altLang="zh-CN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&gt;</a:t>
            </a:r>
            <a:r>
              <a:rPr lang="zh-CN" altLang="en-US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、甘草酸单铵、甘草甜素等</a:t>
            </a:r>
            <a:r>
              <a:rPr lang="en-US" altLang="zh-CN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</a:p>
          <a:p>
            <a:pPr lvl="1"/>
            <a:r>
              <a:rPr lang="en-US" altLang="zh-CN" sz="1226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Diammonium</a:t>
            </a:r>
            <a:r>
              <a:rPr lang="en-US" altLang="zh-CN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lang="en-US" altLang="zh-CN" sz="1226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Glycyrrhizinate</a:t>
            </a:r>
            <a:r>
              <a:rPr lang="en-US" altLang="zh-CN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[</a:t>
            </a:r>
            <a:r>
              <a:rPr lang="zh-CN" altLang="en-US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甘草酸二铵</a:t>
            </a:r>
            <a:r>
              <a:rPr lang="en-US" altLang="zh-CN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 (</a:t>
            </a:r>
            <a:r>
              <a:rPr lang="zh-CN" altLang="en-US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如：甘利欣、天晴甘平等</a:t>
            </a:r>
            <a:r>
              <a:rPr lang="en-US" altLang="zh-CN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</a:p>
          <a:p>
            <a:pPr lvl="1"/>
            <a:r>
              <a:rPr lang="en-US" altLang="zh-CN" sz="1226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Isoglycyrrhizic</a:t>
            </a:r>
            <a:r>
              <a:rPr lang="en-US" altLang="zh-CN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Acid [</a:t>
            </a:r>
            <a:r>
              <a:rPr lang="zh-CN" altLang="en-US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异甘草酸镁</a:t>
            </a:r>
            <a:r>
              <a:rPr lang="en-US" altLang="zh-CN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 (</a:t>
            </a:r>
            <a:r>
              <a:rPr lang="zh-CN" altLang="en-US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即：天晴甘美</a:t>
            </a:r>
            <a:r>
              <a:rPr lang="en-US" altLang="zh-CN" sz="1226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</a:t>
            </a:r>
          </a:p>
          <a:p>
            <a:endParaRPr lang="zh-CN" altLang="en-US" sz="1401" dirty="0">
              <a:solidFill>
                <a:schemeClr val="accent1">
                  <a:lumMod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graphicFrame>
        <p:nvGraphicFramePr>
          <p:cNvPr id="8" name="Group 60"/>
          <p:cNvGraphicFramePr>
            <a:graphicFrameLocks noGrp="1"/>
          </p:cNvGraphicFramePr>
          <p:nvPr>
            <p:extLst/>
          </p:nvPr>
        </p:nvGraphicFramePr>
        <p:xfrm>
          <a:off x="661539" y="2278615"/>
          <a:ext cx="7961703" cy="1091975"/>
        </p:xfrm>
        <a:graphic>
          <a:graphicData uri="http://schemas.openxmlformats.org/drawingml/2006/table">
            <a:tbl>
              <a:tblPr/>
              <a:tblGrid>
                <a:gridCol w="1913052"/>
                <a:gridCol w="1327736"/>
                <a:gridCol w="133469"/>
                <a:gridCol w="2138585"/>
                <a:gridCol w="2448861"/>
              </a:tblGrid>
              <a:tr h="218395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Glutathione </a:t>
                      </a:r>
                    </a:p>
                  </a:txBody>
                  <a:tcPr marL="31525" marR="31525" marT="15769" marB="15769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[</a:t>
                      </a:r>
                      <a:r>
                        <a:rPr kumimoji="1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谷胱甘肽</a:t>
                      </a: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] </a:t>
                      </a:r>
                    </a:p>
                  </a:txBody>
                  <a:tcPr marL="31525" marR="31525" marT="15769" marB="15769" anchor="ctr" horzOverflow="overflow"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zh-CN" alt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HGP創英角ｺﾞｼｯｸUB" pitchFamily="50" charset="-128"/>
                      </a:endParaRPr>
                    </a:p>
                  </a:txBody>
                  <a:tcPr marL="31525" marR="31525" marT="15769" marB="15769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Tiopronin</a:t>
                      </a: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 </a:t>
                      </a:r>
                    </a:p>
                  </a:txBody>
                  <a:tcPr marL="31525" marR="31525" marT="15769" marB="15769" anchor="ctr" horzOverflow="overflow">
                    <a:lnL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[</a:t>
                      </a:r>
                      <a:r>
                        <a:rPr kumimoji="1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硫普罗宁</a:t>
                      </a: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] </a:t>
                      </a:r>
                    </a:p>
                  </a:txBody>
                  <a:tcPr marL="31525" marR="31525" marT="15769" marB="15769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21839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Hepatocyte Growth Factor </a:t>
                      </a:r>
                    </a:p>
                  </a:txBody>
                  <a:tcPr marL="31525" marR="31525" marT="15769" marB="15769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[</a:t>
                      </a:r>
                      <a:r>
                        <a:rPr kumimoji="1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促肝细胞生长素</a:t>
                      </a: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] </a:t>
                      </a:r>
                    </a:p>
                  </a:txBody>
                  <a:tcPr marL="31525" marR="31525" marT="15769" marB="15769" anchor="ctr" horzOverflow="overflow"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HGP創英角ｺﾞｼｯｸUB" pitchFamily="50" charset="-128"/>
                      </a:endParaRPr>
                    </a:p>
                  </a:txBody>
                  <a:tcPr marL="31525" marR="31525" marT="15769" marB="15769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Silybum</a:t>
                      </a: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 </a:t>
                      </a:r>
                      <a:r>
                        <a:rPr kumimoji="1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Marianum</a:t>
                      </a: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 </a:t>
                      </a:r>
                    </a:p>
                  </a:txBody>
                  <a:tcPr marL="31525" marR="31525" marT="15769" marB="15769" anchor="ctr" horzOverflow="overflow">
                    <a:lnL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[</a:t>
                      </a:r>
                      <a:r>
                        <a:rPr kumimoji="1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水飞蓟素</a:t>
                      </a: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] </a:t>
                      </a:r>
                    </a:p>
                  </a:txBody>
                  <a:tcPr marL="31525" marR="31525" marT="15769" marB="15769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8395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Silymarin </a:t>
                      </a:r>
                    </a:p>
                  </a:txBody>
                  <a:tcPr marL="31525" marR="31525" marT="15769" marB="15769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[</a:t>
                      </a:r>
                      <a:r>
                        <a:rPr kumimoji="1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益肝灵</a:t>
                      </a:r>
                      <a:r>
                        <a:rPr kumimoji="1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] </a:t>
                      </a:r>
                    </a:p>
                  </a:txBody>
                  <a:tcPr marL="31525" marR="31525" marT="15769" marB="15769" anchor="ctr" horzOverflow="overflow"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zh-CN" alt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HGP創英角ｺﾞｼｯｸUB" pitchFamily="50" charset="-128"/>
                      </a:endParaRPr>
                    </a:p>
                  </a:txBody>
                  <a:tcPr marL="31525" marR="31525" marT="15769" marB="15769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Ademetionine</a:t>
                      </a:r>
                      <a:endParaRPr kumimoji="1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HGP創英角ｺﾞｼｯｸUB" pitchFamily="50" charset="-128"/>
                      </a:endParaRPr>
                    </a:p>
                  </a:txBody>
                  <a:tcPr marL="31525" marR="31525" marT="15769" marB="15769" anchor="ctr" horzOverflow="overflow">
                    <a:lnL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[</a:t>
                      </a:r>
                      <a:r>
                        <a:rPr kumimoji="1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腺苷蛋氨酸</a:t>
                      </a: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] (</a:t>
                      </a:r>
                      <a:r>
                        <a:rPr kumimoji="1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思美泰</a:t>
                      </a: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/</a:t>
                      </a:r>
                      <a:r>
                        <a:rPr kumimoji="1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喜美欣</a:t>
                      </a: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) </a:t>
                      </a:r>
                    </a:p>
                  </a:txBody>
                  <a:tcPr marL="31525" marR="31525" marT="15769" marB="15769" anchor="ctr" horzOverflow="overflow">
                    <a:lnL>
                      <a:noFill/>
                    </a:lnL>
                    <a:lnR w="31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</a:tr>
              <a:tr h="218395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Bicyclol </a:t>
                      </a:r>
                    </a:p>
                  </a:txBody>
                  <a:tcPr marL="31525" marR="31525" marT="15769" marB="15769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[</a:t>
                      </a:r>
                      <a:r>
                        <a:rPr kumimoji="1" lang="zh-CN" altLang="en-US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双环醇</a:t>
                      </a:r>
                      <a:r>
                        <a:rPr kumimoji="1" lang="en-US" altLang="zh-CN" sz="12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] </a:t>
                      </a:r>
                    </a:p>
                  </a:txBody>
                  <a:tcPr marL="31525" marR="31525" marT="15769" marB="15769" anchor="ctr" horzOverflow="overflow"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zh-CN" alt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HGP創英角ｺﾞｼｯｸUB" pitchFamily="50" charset="-128"/>
                      </a:endParaRPr>
                    </a:p>
                  </a:txBody>
                  <a:tcPr marL="31525" marR="31525" marT="15769" marB="15769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Glycyrrhizic</a:t>
                      </a: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 Acid Category</a:t>
                      </a:r>
                    </a:p>
                  </a:txBody>
                  <a:tcPr marL="31525" marR="31525" marT="15769" marB="15769" anchor="ctr" horzOverflow="overflow">
                    <a:lnL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BB782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[</a:t>
                      </a:r>
                      <a:r>
                        <a:rPr kumimoji="1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甘草酸大类</a:t>
                      </a: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] (</a:t>
                      </a:r>
                      <a:r>
                        <a:rPr kumimoji="1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含</a:t>
                      </a: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3300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100% </a:t>
                      </a:r>
                      <a:r>
                        <a:rPr kumimoji="1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美能</a:t>
                      </a: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)</a:t>
                      </a:r>
                    </a:p>
                  </a:txBody>
                  <a:tcPr marL="31525" marR="31525" marT="15769" marB="15769" anchor="ctr" horzOverflow="overflow">
                    <a:lnL>
                      <a:noFill/>
                    </a:lnL>
                    <a:lnR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3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BB782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839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(</a:t>
                      </a:r>
                      <a:r>
                        <a:rPr kumimoji="1" lang="en-US" altLang="zh-CN" sz="11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Polyenephosphatidyl</a:t>
                      </a:r>
                      <a:r>
                        <a:rPr kumimoji="1" lang="en-US" altLang="zh-CN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)choline</a:t>
                      </a:r>
                    </a:p>
                  </a:txBody>
                  <a:tcPr marL="31525" marR="31525" marT="15769" marB="15769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[</a:t>
                      </a:r>
                      <a:r>
                        <a:rPr kumimoji="1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多烯磷脂酰胆碱</a:t>
                      </a: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] </a:t>
                      </a:r>
                    </a:p>
                  </a:txBody>
                  <a:tcPr marL="31525" marR="31525" marT="15769" marB="15769" anchor="ctr" horzOverflow="overflow">
                    <a:lnL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1" lang="zh-CN" altLang="en-US" sz="12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HGP創英角ｺﾞｼｯｸUB" pitchFamily="50" charset="-128"/>
                      </a:endParaRPr>
                    </a:p>
                  </a:txBody>
                  <a:tcPr marL="31525" marR="31525" marT="15769" marB="15769" anchor="ctr" horzOverflow="overflow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BB782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URSOFALK– FLK (A05A)</a:t>
                      </a:r>
                    </a:p>
                  </a:txBody>
                  <a:tcPr marL="31525" marR="31525" marT="15769" marB="15769" anchor="ctr" horzOverflow="overflow">
                    <a:lnL w="28575" cap="flat" cmpd="sng" algn="ctr">
                      <a:solidFill>
                        <a:srgbClr val="BB782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8575" cap="flat" cmpd="sng" algn="ctr">
                      <a:solidFill>
                        <a:srgbClr val="BB782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BB782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(</a:t>
                      </a:r>
                      <a:r>
                        <a:rPr kumimoji="1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优思弗</a:t>
                      </a:r>
                      <a:r>
                        <a:rPr kumimoji="1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2" charset="-122"/>
                          <a:ea typeface="黑体" pitchFamily="2" charset="-122"/>
                        </a:rPr>
                        <a:t>)</a:t>
                      </a:r>
                    </a:p>
                  </a:txBody>
                  <a:tcPr marL="31525" marR="31525" marT="15769" marB="15769" anchor="ctr" horzOverflow="overflow">
                    <a:lnL>
                      <a:noFill/>
                    </a:lnL>
                    <a:lnR w="28575" cap="flat" cmpd="sng" algn="ctr">
                      <a:solidFill>
                        <a:srgbClr val="BB782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BB782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BB782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DDDD"/>
                    </a:solidFill>
                  </a:tcPr>
                </a:tc>
              </a:tr>
            </a:tbl>
          </a:graphicData>
        </a:graphic>
      </p:graphicFrame>
      <p:sp>
        <p:nvSpPr>
          <p:cNvPr id="9" name="Rectangle 57"/>
          <p:cNvSpPr>
            <a:spLocks noChangeArrowheads="1"/>
          </p:cNvSpPr>
          <p:nvPr/>
        </p:nvSpPr>
        <p:spPr bwMode="auto">
          <a:xfrm>
            <a:off x="661539" y="5286475"/>
            <a:ext cx="7996521" cy="633441"/>
          </a:xfrm>
          <a:prstGeom prst="rect">
            <a:avLst/>
          </a:prstGeom>
          <a:solidFill>
            <a:srgbClr val="DDDDDD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6350" algn="ctr">
                <a:solidFill>
                  <a:srgbClr val="FF0000"/>
                </a:solidFill>
                <a:prstDash val="dashDot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0074" tIns="40036" rIns="80074" bIns="40036" anchor="ctr">
            <a:spAutoFit/>
          </a:bodyPr>
          <a:lstStyle/>
          <a:p>
            <a:r>
              <a:rPr lang="zh-CN" altLang="en-US" sz="1489" b="1" dirty="0">
                <a:solidFill>
                  <a:srgbClr val="1F448D"/>
                </a:solidFill>
                <a:ea typeface="ＭＳ Ｐゴシック" pitchFamily="34" charset="-128"/>
              </a:rPr>
              <a:t>* </a:t>
            </a:r>
            <a:r>
              <a:rPr lang="en-US" altLang="zh-CN" sz="1489" b="1" dirty="0" err="1">
                <a:solidFill>
                  <a:srgbClr val="1F448D"/>
                </a:solidFill>
                <a:ea typeface="ＭＳ Ｐゴシック" pitchFamily="34" charset="-128"/>
              </a:rPr>
              <a:t>Glycyrrhizic</a:t>
            </a:r>
            <a:r>
              <a:rPr lang="en-US" altLang="zh-CN" sz="1489" b="1" dirty="0">
                <a:solidFill>
                  <a:srgbClr val="1F448D"/>
                </a:solidFill>
                <a:ea typeface="ＭＳ Ｐゴシック" pitchFamily="34" charset="-128"/>
              </a:rPr>
              <a:t> Acid Category (A05B):</a:t>
            </a:r>
          </a:p>
          <a:p>
            <a:r>
              <a:rPr lang="en-US" altLang="zh-CN" sz="1051" dirty="0">
                <a:solidFill>
                  <a:srgbClr val="1F448D"/>
                </a:solidFill>
                <a:ea typeface="ＭＳ Ｐゴシック" pitchFamily="34" charset="-128"/>
              </a:rPr>
              <a:t>1. </a:t>
            </a:r>
            <a:r>
              <a:rPr lang="en-US" altLang="zh-CN" sz="1051" dirty="0" err="1">
                <a:solidFill>
                  <a:srgbClr val="1F448D"/>
                </a:solidFill>
                <a:ea typeface="ＭＳ Ｐゴシック" pitchFamily="34" charset="-128"/>
              </a:rPr>
              <a:t>Isoglycyrrhizic</a:t>
            </a:r>
            <a:r>
              <a:rPr lang="en-US" altLang="zh-CN" sz="1051" dirty="0">
                <a:solidFill>
                  <a:srgbClr val="1F448D"/>
                </a:solidFill>
                <a:ea typeface="ＭＳ Ｐゴシック" pitchFamily="34" charset="-128"/>
              </a:rPr>
              <a:t> Acid; 2. AMMONIUM; 3. GLYCYRRHIZIC ACID; 4. CYSTEINE; 5. ENOXOLONE; 6. ORNICARBASE; 7. GLYCYRRHIZA GLABRA; </a:t>
            </a:r>
          </a:p>
        </p:txBody>
      </p:sp>
    </p:spTree>
    <p:extLst>
      <p:ext uri="{BB962C8B-B14F-4D97-AF65-F5344CB8AC3E}">
        <p14:creationId xmlns:p14="http://schemas.microsoft.com/office/powerpoint/2010/main" val="1956739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34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Size of hepatic protectants (broadly defined) market was </a:t>
            </a:r>
            <a:r>
              <a:rPr lang="en-US" altLang="zh-CN" sz="1800" dirty="0" smtClean="0"/>
              <a:t>1.4 </a:t>
            </a:r>
            <a:r>
              <a:rPr lang="en-US" altLang="zh-CN" sz="1800" dirty="0" err="1"/>
              <a:t>Bn</a:t>
            </a:r>
            <a:r>
              <a:rPr lang="en-US" altLang="zh-CN" sz="1800" dirty="0"/>
              <a:t> RMB with a GR of </a:t>
            </a:r>
            <a:r>
              <a:rPr lang="en-US" altLang="zh-CN" sz="1800" dirty="0" smtClean="0"/>
              <a:t>5.1% </a:t>
            </a:r>
            <a:r>
              <a:rPr lang="en-US" altLang="zh-CN" sz="1800" dirty="0"/>
              <a:t>in MAT </a:t>
            </a:r>
            <a:r>
              <a:rPr lang="en-US" altLang="zh-CN" sz="1800" dirty="0" smtClean="0"/>
              <a:t>16Q1. 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SNMC(Hepatic Protector Market (ECI Defined)) - Category Value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2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</a:t>
            </a:r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MAT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5" name="矩形 14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SNMC(Hepatic Protector Market (ECI Defined)) Relevant Market = Hepatic (Broadly Defined)</a:t>
            </a:r>
            <a:endParaRPr lang="en-US" sz="800" dirty="0"/>
          </a:p>
        </p:txBody>
      </p:sp>
      <p:sp>
        <p:nvSpPr>
          <p:cNvPr id="17" name="文本框 16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8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1655634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9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0310167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6497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35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err="1"/>
              <a:t>Glycyrrhizic</a:t>
            </a:r>
            <a:r>
              <a:rPr lang="en-US" altLang="zh-CN" sz="1800" dirty="0"/>
              <a:t> Acid grew faster than the relevant MKT with GR of 8</a:t>
            </a:r>
            <a:r>
              <a:rPr lang="en-US" altLang="zh-CN" sz="1800" dirty="0" smtClean="0"/>
              <a:t>% </a:t>
            </a:r>
            <a:r>
              <a:rPr lang="en-US" altLang="zh-CN" sz="1800" dirty="0"/>
              <a:t>in QTR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7432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SNMC(Hepatic Protector Market (ECI Defined)) - Category Value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7431"/>
            <a:ext cx="3017521" cy="43221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9" name="矩形 18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SNMC(Hepatic Protector Market (ECI Defined)) Relevant Market = Hepatic (Broadly Defined)</a:t>
            </a:r>
            <a:endParaRPr lang="en-US" sz="800" dirty="0"/>
          </a:p>
        </p:txBody>
      </p:sp>
      <p:sp>
        <p:nvSpPr>
          <p:cNvPr id="18" name="文本框 17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3421199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81676585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82051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36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Stronger Neo-</a:t>
            </a:r>
            <a:r>
              <a:rPr lang="en-US" altLang="zh-CN" sz="1800" dirty="0" err="1"/>
              <a:t>Minop’s</a:t>
            </a:r>
            <a:r>
              <a:rPr lang="en-US" altLang="zh-CN" sz="1800" dirty="0"/>
              <a:t> value share </a:t>
            </a:r>
            <a:r>
              <a:rPr lang="en-US" altLang="zh-CN" sz="1800" dirty="0" smtClean="0"/>
              <a:t>was 4.6% with </a:t>
            </a:r>
            <a:r>
              <a:rPr lang="en-US" altLang="zh-CN" sz="1800" dirty="0"/>
              <a:t>a growth rate of </a:t>
            </a:r>
            <a:r>
              <a:rPr lang="en-US" altLang="zh-CN" sz="1800" dirty="0" smtClean="0"/>
              <a:t>8.8</a:t>
            </a:r>
            <a:r>
              <a:rPr lang="en-US" altLang="zh-CN" sz="1800" dirty="0"/>
              <a:t>% in MAT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SNMC(Hepatic Protector Market (ECI Defined)) - Brand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SNMC(Hepatic Protector Market (ECI Defined)) Relevant Market = Hepatic (Broadly Defined)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5049547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06696371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45718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37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SNMC ranked 6th in Hepatic Protector Market in QTR </a:t>
            </a:r>
            <a:r>
              <a:rPr lang="en-US" altLang="zh-CN" sz="1800" dirty="0" smtClean="0">
                <a:latin typeface="+mj-lt"/>
              </a:rPr>
              <a:t>16Q1</a:t>
            </a:r>
            <a:r>
              <a:rPr lang="en-US" altLang="zh-CN" sz="1800" dirty="0" smtClean="0">
                <a:latin typeface="+mj-lt"/>
              </a:rPr>
              <a:t>.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SNMC(Hepatic Protector Market (ECI Defined)) - Brand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8239"/>
            <a:ext cx="3017521" cy="426721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SNMC(Hepatic Protector Market (ECI Defined)) Relevant Market = Hepatic (Broadly Defined)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94237061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92621738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62281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38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Size of </a:t>
            </a:r>
            <a:r>
              <a:rPr lang="en-US" altLang="zh-CN" sz="1800" dirty="0" err="1"/>
              <a:t>Glycyrrhizic</a:t>
            </a:r>
            <a:r>
              <a:rPr lang="en-US" altLang="zh-CN" sz="1800" dirty="0"/>
              <a:t> Acid market was </a:t>
            </a:r>
            <a:r>
              <a:rPr lang="en-US" altLang="zh-CN" sz="1800" dirty="0" smtClean="0"/>
              <a:t>4.69 </a:t>
            </a:r>
            <a:r>
              <a:rPr lang="en-US" altLang="zh-CN" sz="1800" dirty="0" err="1"/>
              <a:t>Bn</a:t>
            </a:r>
            <a:r>
              <a:rPr lang="en-US" altLang="zh-CN" sz="1800" dirty="0"/>
              <a:t> RMB with a GR of </a:t>
            </a:r>
            <a:r>
              <a:rPr lang="en-US" altLang="zh-CN" sz="1800" dirty="0" smtClean="0"/>
              <a:t>8.5% </a:t>
            </a:r>
            <a:r>
              <a:rPr lang="en-US" altLang="zh-CN" sz="1800" dirty="0"/>
              <a:t>in MAT </a:t>
            </a:r>
            <a:r>
              <a:rPr lang="en-US" altLang="zh-CN" sz="1800" dirty="0" smtClean="0"/>
              <a:t>16Q1. 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SNMC(Glycyrrhizic Acid Category) - Category Value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2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</a:t>
            </a:r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MAT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5" name="矩形 14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SNMC(Glycyrrhizic Acid Category) Relevant Market = Monoammonium (100% SNMC included) + Diammonium + Isoglycyrrhizic Acid</a:t>
            </a:r>
            <a:endParaRPr lang="en-US" sz="800" dirty="0"/>
          </a:p>
        </p:txBody>
      </p:sp>
      <p:sp>
        <p:nvSpPr>
          <p:cNvPr id="17" name="文本框 16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8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34866791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9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94420661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49057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39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err="1" smtClean="0">
                <a:latin typeface="+mj-lt"/>
              </a:rPr>
              <a:t>Monoammonium</a:t>
            </a:r>
            <a:r>
              <a:rPr lang="en-US" altLang="zh-CN" sz="1800" dirty="0" smtClean="0">
                <a:latin typeface="+mj-lt"/>
              </a:rPr>
              <a:t> (100% SNMC included) grew </a:t>
            </a:r>
            <a:r>
              <a:rPr lang="en-US" altLang="zh-CN" sz="1800" dirty="0" smtClean="0">
                <a:latin typeface="+mj-lt"/>
              </a:rPr>
              <a:t>faster</a:t>
            </a:r>
            <a:r>
              <a:rPr lang="en-US" altLang="zh-CN" sz="1800" dirty="0" smtClean="0">
                <a:latin typeface="+mj-lt"/>
              </a:rPr>
              <a:t> </a:t>
            </a:r>
            <a:r>
              <a:rPr lang="en-US" altLang="zh-CN" sz="1800" dirty="0" smtClean="0">
                <a:latin typeface="+mj-lt"/>
              </a:rPr>
              <a:t>than </a:t>
            </a:r>
            <a:r>
              <a:rPr lang="en-US" altLang="zh-CN" sz="1800" dirty="0" smtClean="0">
                <a:latin typeface="+mj-lt"/>
              </a:rPr>
              <a:t>the </a:t>
            </a:r>
            <a:r>
              <a:rPr lang="en-US" altLang="zh-CN" sz="1800" dirty="0" err="1" smtClean="0">
                <a:latin typeface="+mj-lt"/>
              </a:rPr>
              <a:t>Glycryrrhiziz</a:t>
            </a:r>
            <a:r>
              <a:rPr lang="en-US" altLang="zh-CN" sz="1800" dirty="0" smtClean="0">
                <a:latin typeface="+mj-lt"/>
              </a:rPr>
              <a:t> Acid Category in </a:t>
            </a:r>
            <a:r>
              <a:rPr lang="en-US" altLang="zh-CN" sz="1800" dirty="0" smtClean="0">
                <a:latin typeface="+mj-lt"/>
              </a:rPr>
              <a:t>QTR </a:t>
            </a:r>
            <a:r>
              <a:rPr lang="en-US" altLang="zh-CN" sz="1800" dirty="0" smtClean="0">
                <a:latin typeface="+mj-lt"/>
              </a:rPr>
              <a:t>16Q1</a:t>
            </a:r>
            <a:r>
              <a:rPr lang="en-US" altLang="zh-CN" sz="1800" dirty="0" smtClean="0">
                <a:latin typeface="+mj-lt"/>
              </a:rPr>
              <a:t>.</a:t>
            </a:r>
            <a:endParaRPr lang="en-US" altLang="zh-CN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7432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SNMC(Glycyrrhizic Acid Category) - Category Value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7431"/>
            <a:ext cx="3017521" cy="43221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9" name="矩形 18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SNMC(Glycyrrhizic Acid Category) Relevant Market = Monoammonium (100% SNMC included) + Diammonium + Isoglycyrrhizic Acid</a:t>
            </a:r>
            <a:endParaRPr lang="en-US" sz="800" dirty="0"/>
          </a:p>
        </p:txBody>
      </p:sp>
      <p:sp>
        <p:nvSpPr>
          <p:cNvPr id="18" name="文本框 17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64786804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9643054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12686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/>
              <a:t>4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2" name="Text Placeholder 1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smtClean="0">
                <a:latin typeface="+mj-lt"/>
              </a:rPr>
              <a:t>Market Definition – Horxis</a:t>
            </a:r>
            <a:endParaRPr lang="en-US" sz="1800" dirty="0">
              <a:latin typeface="+mj-lt"/>
            </a:endParaRPr>
          </a:p>
        </p:txBody>
      </p:sp>
      <p:sp>
        <p:nvSpPr>
          <p:cNvPr id="3" name="Content Placeholder 2" title="TB_Footer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z="800" smtClean="0"/>
              <a:t>Source: IMS Quarterly CHPA Data (2016Q1)</a:t>
            </a:r>
            <a:endParaRPr lang="en-US" sz="800" dirty="0"/>
          </a:p>
        </p:txBody>
      </p:sp>
      <p:sp>
        <p:nvSpPr>
          <p:cNvPr id="7" name="内容占位符 2" title="Content"/>
          <p:cNvSpPr>
            <a:spLocks noGrp="1"/>
          </p:cNvSpPr>
          <p:nvPr>
            <p:ph idx="4294967295"/>
          </p:nvPr>
        </p:nvSpPr>
        <p:spPr>
          <a:xfrm>
            <a:off x="179388" y="1442264"/>
            <a:ext cx="8785225" cy="4622745"/>
          </a:xfrm>
          <a:prstGeom prst="rect">
            <a:avLst/>
          </a:prstGeom>
        </p:spPr>
        <p:txBody>
          <a:bodyPr/>
          <a:lstStyle/>
          <a:p>
            <a:r>
              <a:rPr kumimoji="0" lang="en-US" altLang="zh-CN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Broadly Defined Market: </a:t>
            </a:r>
            <a:r>
              <a:rPr kumimoji="0" lang="en-US" altLang="zh-CN" sz="14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TCM</a:t>
            </a:r>
            <a:r>
              <a:rPr kumimoji="0" lang="en-US" altLang="zh-CN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Patch + </a:t>
            </a:r>
            <a:r>
              <a:rPr kumimoji="0" lang="en-US" altLang="zh-CN" sz="14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M02</a:t>
            </a:r>
            <a:r>
              <a:rPr kumimoji="0" lang="en-US" altLang="zh-CN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Patch </a:t>
            </a:r>
          </a:p>
          <a:p>
            <a:pPr lvl="1"/>
            <a:r>
              <a:rPr kumimoji="0"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TCM</a:t>
            </a:r>
            <a:r>
              <a:rPr kumimoji="0"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 Patch (only hospital data, OTC data not included);   </a:t>
            </a:r>
          </a:p>
          <a:p>
            <a:pPr lvl="1"/>
            <a:r>
              <a:rPr kumimoji="0"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M02</a:t>
            </a:r>
            <a:r>
              <a:rPr kumimoji="0"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 Patch (Topical Anti-rheumatics, only Top Ext Medic Dressings)</a:t>
            </a:r>
          </a:p>
          <a:p>
            <a:endParaRPr kumimoji="0" lang="en-US" altLang="zh-CN" sz="1400" b="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0" lang="en-US" altLang="zh-CN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Narrowly Defined Market: </a:t>
            </a:r>
            <a:r>
              <a:rPr kumimoji="0" lang="en-US" altLang="zh-CN" sz="14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M02</a:t>
            </a:r>
            <a:r>
              <a:rPr kumimoji="0" lang="en-US" altLang="zh-CN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Patch </a:t>
            </a:r>
          </a:p>
          <a:p>
            <a:pPr lvl="1"/>
            <a:r>
              <a:rPr kumimoji="0"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M02</a:t>
            </a:r>
            <a:r>
              <a:rPr kumimoji="0"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- Patch (Topical Anti-rheumatics, only Top Ext Medic Dressings)</a:t>
            </a: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21903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40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SNMC grew faster than </a:t>
            </a:r>
            <a:r>
              <a:rPr lang="en-US" altLang="zh-CN" sz="1800" dirty="0" smtClean="0">
                <a:latin typeface="+mj-lt"/>
              </a:rPr>
              <a:t>the relevant </a:t>
            </a:r>
            <a:r>
              <a:rPr lang="en-US" altLang="zh-CN" sz="1800" dirty="0" smtClean="0">
                <a:latin typeface="+mj-lt"/>
              </a:rPr>
              <a:t>market with GR of </a:t>
            </a:r>
            <a:r>
              <a:rPr lang="en-US" altLang="zh-CN" sz="1800" dirty="0" smtClean="0">
                <a:latin typeface="+mj-lt"/>
              </a:rPr>
              <a:t>8.8</a:t>
            </a:r>
            <a:r>
              <a:rPr lang="en-US" altLang="zh-CN" sz="1800" dirty="0" smtClean="0">
                <a:latin typeface="+mj-lt"/>
              </a:rPr>
              <a:t>% </a:t>
            </a:r>
            <a:r>
              <a:rPr lang="en-US" altLang="zh-CN" sz="1800" dirty="0" smtClean="0">
                <a:latin typeface="+mj-lt"/>
              </a:rPr>
              <a:t>in MAT </a:t>
            </a:r>
            <a:r>
              <a:rPr lang="en-US" altLang="zh-CN" sz="1800" dirty="0" smtClean="0">
                <a:latin typeface="+mj-lt"/>
              </a:rPr>
              <a:t>16Q1</a:t>
            </a:r>
            <a:r>
              <a:rPr lang="en-US" altLang="zh-CN" sz="1800" dirty="0" smtClean="0">
                <a:latin typeface="+mj-lt"/>
              </a:rPr>
              <a:t>.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SNMC(Glycyrrhizic Acid Category) - Brand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SNMC(Glycyrrhizic Acid Category) Relevant Market = Monoammonium (100% SNMC included) + Diammonium + Isoglycyrrhizic Acid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64191874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98717093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98038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41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SNMC’s market share </a:t>
            </a:r>
            <a:r>
              <a:rPr lang="en-US" altLang="zh-CN" sz="1800" dirty="0" smtClean="0">
                <a:latin typeface="+mj-lt"/>
              </a:rPr>
              <a:t>in</a:t>
            </a:r>
            <a:r>
              <a:rPr lang="en-US" altLang="zh-CN" sz="1800" dirty="0" smtClean="0">
                <a:latin typeface="+mj-lt"/>
              </a:rPr>
              <a:t>creased </a:t>
            </a:r>
            <a:r>
              <a:rPr lang="en-US" altLang="zh-CN" sz="1800" dirty="0" smtClean="0">
                <a:latin typeface="+mj-lt"/>
              </a:rPr>
              <a:t>to </a:t>
            </a:r>
            <a:r>
              <a:rPr lang="en-US" altLang="zh-CN" sz="1800" dirty="0" smtClean="0">
                <a:latin typeface="+mj-lt"/>
              </a:rPr>
              <a:t>12% </a:t>
            </a:r>
            <a:r>
              <a:rPr lang="en-US" altLang="zh-CN" sz="1800" dirty="0" smtClean="0">
                <a:latin typeface="+mj-lt"/>
              </a:rPr>
              <a:t>in QTR </a:t>
            </a:r>
            <a:r>
              <a:rPr lang="en-US" altLang="zh-CN" sz="1800" dirty="0" smtClean="0">
                <a:latin typeface="+mj-lt"/>
              </a:rPr>
              <a:t>16Q1</a:t>
            </a:r>
            <a:r>
              <a:rPr lang="en-US" altLang="zh-CN" sz="1800" dirty="0" smtClean="0">
                <a:latin typeface="+mj-lt"/>
              </a:rPr>
              <a:t>.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SNMC(Glycyrrhizic Acid Category) - Brand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8239"/>
            <a:ext cx="3017521" cy="426721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SNMC(Glycyrrhizic Acid Category) Relevant Market = Monoammonium (100% SNMC included) + Diammonium + Isoglycyrrhizic Acid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1749806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3655619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24091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42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SMNC (oral)’s value share increased to </a:t>
            </a:r>
            <a:r>
              <a:rPr lang="en-US" altLang="zh-CN" sz="1800" dirty="0" smtClean="0"/>
              <a:t>21.5% </a:t>
            </a:r>
            <a:r>
              <a:rPr lang="en-US" altLang="zh-CN" sz="1800" dirty="0"/>
              <a:t>with </a:t>
            </a:r>
            <a:r>
              <a:rPr lang="en-US" altLang="zh-CN" sz="1800" dirty="0" smtClean="0"/>
              <a:t>growth </a:t>
            </a:r>
            <a:r>
              <a:rPr lang="en-US" altLang="zh-CN" sz="1800" dirty="0"/>
              <a:t>rate </a:t>
            </a:r>
            <a:r>
              <a:rPr lang="en-US" altLang="zh-CN" sz="1800" dirty="0" smtClean="0"/>
              <a:t>higher than the relevant market </a:t>
            </a:r>
            <a:r>
              <a:rPr lang="en-US" altLang="zh-CN" sz="1800" dirty="0"/>
              <a:t>in MAT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SNMC(Glycyrrhizic Acid Oral) - Brand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SNMC(Glycyrrhizic Acid Oral) Relevant Market = Oral</a:t>
            </a:r>
            <a:r>
              <a:rPr lang="zh-CN" altLang="en-US" sz="800" smtClean="0"/>
              <a:t>（</a:t>
            </a:r>
            <a:r>
              <a:rPr lang="en-US" altLang="zh-CN" sz="800" smtClean="0"/>
              <a:t>Monoammonium (100% SNMC included) + Diammonium + Isoglycyrrhizic Acid</a:t>
            </a:r>
            <a:r>
              <a:rPr lang="zh-CN" altLang="en-US" sz="800" smtClean="0"/>
              <a:t>）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50520399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1721111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86658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43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The value share of SNMC (oral) was </a:t>
            </a:r>
            <a:r>
              <a:rPr lang="en-US" altLang="zh-CN" sz="1800" dirty="0" smtClean="0"/>
              <a:t>23% </a:t>
            </a:r>
            <a:r>
              <a:rPr lang="en-US" altLang="zh-CN" sz="1800" dirty="0"/>
              <a:t>with growth rate </a:t>
            </a:r>
            <a:r>
              <a:rPr lang="en-US" altLang="zh-CN" sz="1800" dirty="0" smtClean="0"/>
              <a:t>higher than the relevant MKT </a:t>
            </a:r>
            <a:r>
              <a:rPr lang="en-US" altLang="zh-CN" sz="1800" dirty="0"/>
              <a:t>in QTR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SNMC(Glycyrrhizic Acid Oral) - Brand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8239"/>
            <a:ext cx="3017521" cy="426721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SNMC(Glycyrrhizic Acid Oral) Relevant Market = Oral</a:t>
            </a:r>
            <a:r>
              <a:rPr lang="zh-CN" altLang="en-US" sz="800" smtClean="0"/>
              <a:t>（</a:t>
            </a:r>
            <a:r>
              <a:rPr lang="en-US" altLang="zh-CN" sz="800" smtClean="0"/>
              <a:t>Monoammonium (100% SNMC included) + Diammonium + Isoglycyrrhizic Acid</a:t>
            </a:r>
            <a:r>
              <a:rPr lang="zh-CN" altLang="en-US" sz="800" smtClean="0"/>
              <a:t>）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13608935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46747210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49883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44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SMNC (oral)’s Patient Day share was </a:t>
            </a:r>
            <a:r>
              <a:rPr lang="en-US" altLang="zh-CN" sz="1800" dirty="0" smtClean="0"/>
              <a:t>19.3% </a:t>
            </a:r>
            <a:r>
              <a:rPr lang="en-US" altLang="zh-CN" sz="1800" dirty="0"/>
              <a:t>with </a:t>
            </a:r>
            <a:r>
              <a:rPr lang="en-US" altLang="zh-CN" sz="1800" dirty="0" smtClean="0"/>
              <a:t>growth </a:t>
            </a:r>
            <a:r>
              <a:rPr lang="en-US" altLang="zh-CN" sz="1800" dirty="0"/>
              <a:t>rate </a:t>
            </a:r>
            <a:r>
              <a:rPr lang="en-US" altLang="zh-CN" sz="1800" dirty="0" smtClean="0"/>
              <a:t>lower than the relevant market </a:t>
            </a:r>
            <a:r>
              <a:rPr lang="en-US" altLang="zh-CN" sz="1800" dirty="0"/>
              <a:t>in MAT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9844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SNMC(Glycyrrhizic Acid Oral) - Brand PD%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9844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SNMC(Glycyrrhizic Acid Oral) Relevant Market = Oral</a:t>
            </a:r>
            <a:r>
              <a:rPr lang="zh-CN" altLang="en-US" sz="800" smtClean="0"/>
              <a:t>（</a:t>
            </a:r>
            <a:r>
              <a:rPr lang="en-US" altLang="zh-CN" sz="800" smtClean="0"/>
              <a:t>Monoammonium (100% SNMC included) + Diammonium + Isoglycyrrhizic Acid</a:t>
            </a:r>
            <a:r>
              <a:rPr lang="zh-CN" altLang="en-US" sz="800" smtClean="0"/>
              <a:t>）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4864588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47261225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58921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45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SNMC (oral) grew </a:t>
            </a:r>
            <a:r>
              <a:rPr lang="en-US" altLang="zh-CN" sz="1800" dirty="0" smtClean="0"/>
              <a:t>faster </a:t>
            </a:r>
            <a:r>
              <a:rPr lang="en-US" altLang="zh-CN" sz="1800" dirty="0"/>
              <a:t>than the relevant market with </a:t>
            </a:r>
            <a:r>
              <a:rPr lang="en-US" altLang="zh-CN" sz="1800" dirty="0" smtClean="0"/>
              <a:t>market share </a:t>
            </a:r>
            <a:r>
              <a:rPr lang="en-US" altLang="zh-CN" sz="1800" dirty="0"/>
              <a:t>of </a:t>
            </a:r>
            <a:r>
              <a:rPr lang="en-US" altLang="zh-CN" sz="1800" dirty="0" smtClean="0"/>
              <a:t>20.5% </a:t>
            </a:r>
            <a:r>
              <a:rPr lang="en-US" altLang="zh-CN" sz="1800" dirty="0"/>
              <a:t>by patient day in QTR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SNMC(Glycyrrhizic Acid Oral) - Brand PD%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SNMC(Glycyrrhizic Acid Oral) Relevant Market = Oral</a:t>
            </a:r>
            <a:r>
              <a:rPr lang="zh-CN" altLang="en-US" sz="800" smtClean="0"/>
              <a:t>（</a:t>
            </a:r>
            <a:r>
              <a:rPr lang="en-US" altLang="zh-CN" sz="800" smtClean="0"/>
              <a:t>Monoammonium (100% SNMC included) + Diammonium + Isoglycyrrhizic Acid</a:t>
            </a:r>
            <a:r>
              <a:rPr lang="zh-CN" altLang="en-US" sz="800" smtClean="0"/>
              <a:t>）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40591602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09932443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60756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46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altLang="zh-CN" sz="1800" dirty="0">
                <a:solidFill>
                  <a:srgbClr val="D2DFF1">
                    <a:lumMod val="50000"/>
                  </a:srgbClr>
                </a:solidFill>
                <a:latin typeface="Arial"/>
              </a:rPr>
              <a:t>SMNC (Inj.)’s Value Share </a:t>
            </a:r>
            <a:r>
              <a:rPr lang="en-US" altLang="zh-CN" sz="1800" dirty="0" smtClean="0">
                <a:solidFill>
                  <a:srgbClr val="D2DFF1">
                    <a:lumMod val="50000"/>
                  </a:srgbClr>
                </a:solidFill>
                <a:latin typeface="Arial"/>
              </a:rPr>
              <a:t>increased </a:t>
            </a:r>
            <a:r>
              <a:rPr lang="en-US" altLang="zh-CN" sz="1800" dirty="0">
                <a:solidFill>
                  <a:srgbClr val="D2DFF1">
                    <a:lumMod val="50000"/>
                  </a:srgbClr>
                </a:solidFill>
                <a:latin typeface="Arial"/>
              </a:rPr>
              <a:t>to </a:t>
            </a:r>
            <a:r>
              <a:rPr lang="en-US" altLang="zh-CN" sz="1800" dirty="0" smtClean="0">
                <a:solidFill>
                  <a:srgbClr val="D2DFF1">
                    <a:lumMod val="50000"/>
                  </a:srgbClr>
                </a:solidFill>
                <a:latin typeface="Arial"/>
              </a:rPr>
              <a:t>6.8% </a:t>
            </a:r>
            <a:r>
              <a:rPr lang="en-US" altLang="zh-CN" sz="1800" dirty="0">
                <a:solidFill>
                  <a:srgbClr val="D2DFF1">
                    <a:lumMod val="50000"/>
                  </a:srgbClr>
                </a:solidFill>
                <a:latin typeface="Arial"/>
              </a:rPr>
              <a:t>with </a:t>
            </a:r>
            <a:r>
              <a:rPr lang="en-US" altLang="zh-CN" sz="1800" dirty="0" smtClean="0">
                <a:solidFill>
                  <a:srgbClr val="D2DFF1">
                    <a:lumMod val="50000"/>
                  </a:srgbClr>
                </a:solidFill>
                <a:latin typeface="Arial"/>
              </a:rPr>
              <a:t>growth </a:t>
            </a:r>
            <a:r>
              <a:rPr lang="en-US" altLang="zh-CN" sz="1800" dirty="0">
                <a:solidFill>
                  <a:srgbClr val="D2DFF1">
                    <a:lumMod val="50000"/>
                  </a:srgbClr>
                </a:solidFill>
                <a:latin typeface="Arial"/>
              </a:rPr>
              <a:t>rate </a:t>
            </a:r>
            <a:r>
              <a:rPr lang="en-US" altLang="zh-CN" sz="1800" dirty="0" smtClean="0">
                <a:solidFill>
                  <a:srgbClr val="D2DFF1">
                    <a:lumMod val="50000"/>
                  </a:srgbClr>
                </a:solidFill>
                <a:latin typeface="Arial"/>
              </a:rPr>
              <a:t>lower than the relevant market in MAT 16Q1.</a:t>
            </a:r>
            <a:endParaRPr lang="en-US" altLang="zh-CN" sz="1800" dirty="0">
              <a:solidFill>
                <a:srgbClr val="D2DFF1">
                  <a:lumMod val="50000"/>
                </a:srgbClr>
              </a:solidFill>
              <a:latin typeface="Arial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SNMC(Glycyrrhizic Acid AMP) - Brand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SNMC(Glycyrrhizic Acid AMP) Relevant Market = Amp</a:t>
            </a:r>
            <a:r>
              <a:rPr lang="zh-CN" altLang="en-US" sz="800" smtClean="0"/>
              <a:t>（</a:t>
            </a:r>
            <a:r>
              <a:rPr lang="en-US" altLang="zh-CN" sz="800" smtClean="0"/>
              <a:t>Monoammonium (100% SNMC included) + Diammonium + Isoglycyrrhizic Acid</a:t>
            </a:r>
            <a:r>
              <a:rPr lang="zh-CN" altLang="en-US" sz="800" smtClean="0"/>
              <a:t>）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61281764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856429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575638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47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SNMC (Inj.)’s value share was </a:t>
            </a:r>
            <a:r>
              <a:rPr lang="en-US" altLang="zh-CN" sz="1800" dirty="0" smtClean="0"/>
              <a:t>7.2% </a:t>
            </a:r>
            <a:r>
              <a:rPr lang="en-US" altLang="zh-CN" sz="1800" dirty="0"/>
              <a:t>with </a:t>
            </a:r>
            <a:r>
              <a:rPr lang="en-US" altLang="zh-CN" sz="1800" dirty="0" smtClean="0"/>
              <a:t>growth </a:t>
            </a:r>
            <a:r>
              <a:rPr lang="en-US" altLang="zh-CN" sz="1800" dirty="0"/>
              <a:t>rate </a:t>
            </a:r>
            <a:r>
              <a:rPr lang="en-US" altLang="zh-CN" sz="1800" dirty="0" smtClean="0"/>
              <a:t>higher than the relevant market in </a:t>
            </a:r>
            <a:r>
              <a:rPr lang="en-US" altLang="zh-CN" sz="1800" dirty="0"/>
              <a:t>QTR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SNMC(Glycyrrhizic Acid AMP) - Brand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8239"/>
            <a:ext cx="3017521" cy="426721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SNMC(Glycyrrhizic Acid AMP) Relevant Market = Amp</a:t>
            </a:r>
            <a:r>
              <a:rPr lang="zh-CN" altLang="en-US" sz="800" smtClean="0"/>
              <a:t>（</a:t>
            </a:r>
            <a:r>
              <a:rPr lang="en-US" altLang="zh-CN" sz="800" smtClean="0"/>
              <a:t>Monoammonium (100% SNMC included) + Diammonium + Isoglycyrrhizic Acid</a:t>
            </a:r>
            <a:r>
              <a:rPr lang="zh-CN" altLang="en-US" sz="800" smtClean="0"/>
              <a:t>）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74690686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09421261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90214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48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altLang="zh-CN" sz="1800" dirty="0">
                <a:solidFill>
                  <a:srgbClr val="D2DFF1">
                    <a:lumMod val="50000"/>
                  </a:srgbClr>
                </a:solidFill>
                <a:latin typeface="Arial"/>
              </a:rPr>
              <a:t>SNMC (Inj.)’s Patient Day share was </a:t>
            </a:r>
            <a:r>
              <a:rPr lang="en-US" altLang="zh-CN" sz="1800" dirty="0" smtClean="0">
                <a:solidFill>
                  <a:srgbClr val="D2DFF1">
                    <a:lumMod val="50000"/>
                  </a:srgbClr>
                </a:solidFill>
                <a:latin typeface="Arial"/>
              </a:rPr>
              <a:t>4.8% with </a:t>
            </a:r>
            <a:r>
              <a:rPr lang="en-US" altLang="zh-CN" sz="1800" dirty="0">
                <a:solidFill>
                  <a:srgbClr val="D2DFF1">
                    <a:lumMod val="50000"/>
                  </a:srgbClr>
                </a:solidFill>
                <a:latin typeface="Arial"/>
              </a:rPr>
              <a:t>growth rate </a:t>
            </a:r>
            <a:r>
              <a:rPr lang="en-US" altLang="zh-CN" sz="1800" dirty="0" smtClean="0">
                <a:solidFill>
                  <a:srgbClr val="D2DFF1">
                    <a:lumMod val="50000"/>
                  </a:srgbClr>
                </a:solidFill>
                <a:latin typeface="Arial"/>
              </a:rPr>
              <a:t>lower </a:t>
            </a:r>
            <a:r>
              <a:rPr lang="en-US" altLang="zh-CN" sz="1800" dirty="0">
                <a:solidFill>
                  <a:srgbClr val="D2DFF1">
                    <a:lumMod val="50000"/>
                  </a:srgbClr>
                </a:solidFill>
                <a:latin typeface="Arial"/>
              </a:rPr>
              <a:t>than the relevant market in MAT </a:t>
            </a:r>
            <a:r>
              <a:rPr lang="en-US" altLang="zh-CN" sz="1800" dirty="0" smtClean="0">
                <a:solidFill>
                  <a:srgbClr val="D2DFF1">
                    <a:lumMod val="50000"/>
                  </a:srgbClr>
                </a:solidFill>
                <a:latin typeface="Arial"/>
              </a:rPr>
              <a:t>16Q1.</a:t>
            </a:r>
            <a:endParaRPr lang="en-US" altLang="zh-CN" sz="1800" dirty="0">
              <a:solidFill>
                <a:srgbClr val="D2DFF1">
                  <a:lumMod val="50000"/>
                </a:srgbClr>
              </a:solidFill>
              <a:latin typeface="Arial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9844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SNMC(Glycyrrhizic Acid AMP) - Brand PD%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9844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SNMC(Glycyrrhizic Acid AMP) Relevant Market = Amp</a:t>
            </a:r>
            <a:r>
              <a:rPr lang="zh-CN" altLang="en-US" sz="800" smtClean="0"/>
              <a:t>（</a:t>
            </a:r>
            <a:r>
              <a:rPr lang="en-US" altLang="zh-CN" sz="800" smtClean="0"/>
              <a:t>Monoammonium (100% SNMC included) + Diammonium + Isoglycyrrhizic Acid</a:t>
            </a:r>
            <a:r>
              <a:rPr lang="zh-CN" altLang="en-US" sz="800" smtClean="0"/>
              <a:t>）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10080997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9571126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094377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49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SNMC (Inj.)’s Patient Day share increased to </a:t>
            </a:r>
            <a:r>
              <a:rPr lang="en-US" altLang="zh-CN" sz="1800" dirty="0" smtClean="0"/>
              <a:t>5.1% </a:t>
            </a:r>
            <a:r>
              <a:rPr lang="en-US" altLang="zh-CN" sz="1800" dirty="0"/>
              <a:t>with </a:t>
            </a:r>
            <a:r>
              <a:rPr lang="en-US" altLang="zh-CN" sz="1800" dirty="0" smtClean="0"/>
              <a:t>growth </a:t>
            </a:r>
            <a:r>
              <a:rPr lang="en-US" altLang="zh-CN" sz="1800" dirty="0"/>
              <a:t>rate </a:t>
            </a:r>
            <a:r>
              <a:rPr lang="en-US" altLang="zh-CN" sz="1800" dirty="0" smtClean="0"/>
              <a:t>higher than the relevant market </a:t>
            </a:r>
            <a:r>
              <a:rPr lang="en-US" altLang="zh-CN" sz="1800" dirty="0"/>
              <a:t>in QTR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SNMC(Glycyrrhizic Acid AMP) - Brand PD%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SNMC(Glycyrrhizic Acid AMP) Relevant Market = Amp</a:t>
            </a:r>
            <a:r>
              <a:rPr lang="zh-CN" altLang="en-US" sz="800" smtClean="0"/>
              <a:t>（</a:t>
            </a:r>
            <a:r>
              <a:rPr lang="en-US" altLang="zh-CN" sz="800" smtClean="0"/>
              <a:t>Monoammonium (100% SNMC included) + Diammonium + Isoglycyrrhizic Acid</a:t>
            </a:r>
            <a:r>
              <a:rPr lang="zh-CN" altLang="en-US" sz="800" smtClean="0"/>
              <a:t>）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8905125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7248365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99986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5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"In China hospital market, size of topical anti-</a:t>
            </a:r>
            <a:r>
              <a:rPr lang="en-US" altLang="zh-CN" sz="1800" dirty="0" err="1"/>
              <a:t>rheumatical</a:t>
            </a:r>
            <a:r>
              <a:rPr lang="en-US" altLang="zh-CN" sz="1800" dirty="0"/>
              <a:t> patch market (TCM + Western Medicine) was </a:t>
            </a:r>
            <a:r>
              <a:rPr lang="en-US" altLang="zh-CN" sz="1800" dirty="0" smtClean="0"/>
              <a:t>1.9 </a:t>
            </a:r>
            <a:r>
              <a:rPr lang="en-US" altLang="zh-CN" sz="1800" dirty="0"/>
              <a:t>Billion RMB with GR of </a:t>
            </a:r>
            <a:r>
              <a:rPr lang="en-US" altLang="zh-CN" sz="1800" dirty="0" smtClean="0"/>
              <a:t>8.2% </a:t>
            </a:r>
            <a:r>
              <a:rPr lang="en-US" altLang="zh-CN" sz="1800" dirty="0"/>
              <a:t>in MAT </a:t>
            </a:r>
            <a:r>
              <a:rPr lang="en-US" altLang="zh-CN" sz="1800" dirty="0" smtClean="0"/>
              <a:t>16Q1."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HORX(Topical Anti-RA </a:t>
            </a:r>
            <a:r>
              <a:rPr lang="zh-CN" altLang="en-US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（</a:t>
            </a:r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incl. TCM</a:t>
            </a:r>
            <a:r>
              <a:rPr lang="zh-CN" altLang="en-US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）</a:t>
            </a:r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) - Category Value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2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</a:t>
            </a:r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MAT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5" name="矩形 14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HORX(Topical Anti-RA </a:t>
            </a:r>
            <a:r>
              <a:rPr lang="zh-CN" altLang="en-US" sz="800" smtClean="0"/>
              <a:t>（</a:t>
            </a:r>
            <a:r>
              <a:rPr lang="en-US" altLang="zh-CN" sz="800" smtClean="0"/>
              <a:t>incl. TCM</a:t>
            </a:r>
            <a:r>
              <a:rPr lang="zh-CN" altLang="en-US" sz="800" smtClean="0"/>
              <a:t>）</a:t>
            </a:r>
            <a:r>
              <a:rPr lang="en-US" altLang="zh-CN" sz="800" smtClean="0"/>
              <a:t>) Relevant Market = TCM- Patch (only hospital data</a:t>
            </a:r>
            <a:r>
              <a:rPr lang="zh-CN" altLang="en-US" sz="800" smtClean="0"/>
              <a:t>， </a:t>
            </a:r>
            <a:r>
              <a:rPr lang="en-US" altLang="zh-CN" sz="800" smtClean="0"/>
              <a:t>OTC data not included); M02- Patch (Topical Anti-rheumatics</a:t>
            </a:r>
            <a:r>
              <a:rPr lang="zh-CN" altLang="en-US" sz="800" smtClean="0"/>
              <a:t>， </a:t>
            </a:r>
            <a:r>
              <a:rPr lang="en-US" altLang="zh-CN" sz="800" smtClean="0"/>
              <a:t>only Top Ext Medic Dressings)</a:t>
            </a:r>
            <a:endParaRPr lang="en-US" sz="800" dirty="0"/>
          </a:p>
        </p:txBody>
      </p:sp>
      <p:sp>
        <p:nvSpPr>
          <p:cNvPr id="17" name="文本框 16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8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93539925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9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0361856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41906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/>
              <a:t>50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2" name="Text Placeholder 1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smtClean="0">
                <a:latin typeface="+mj-lt"/>
              </a:rPr>
              <a:t>Market Definition – NEQ</a:t>
            </a:r>
            <a:endParaRPr lang="en-US" sz="1800" dirty="0">
              <a:latin typeface="+mj-lt"/>
            </a:endParaRPr>
          </a:p>
        </p:txBody>
      </p:sp>
      <p:sp>
        <p:nvSpPr>
          <p:cNvPr id="3" name="Content Placeholder 2" title="TB_Footer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z="800" smtClean="0"/>
              <a:t>Source: IMS Quarterly CHPA Data (2016Q1)</a:t>
            </a:r>
            <a:endParaRPr lang="en-US" sz="800" dirty="0"/>
          </a:p>
        </p:txBody>
      </p:sp>
      <p:sp>
        <p:nvSpPr>
          <p:cNvPr id="7" name="内容占位符 2" title="Content"/>
          <p:cNvSpPr>
            <a:spLocks noGrp="1"/>
          </p:cNvSpPr>
          <p:nvPr>
            <p:ph idx="4294967295"/>
          </p:nvPr>
        </p:nvSpPr>
        <p:spPr>
          <a:xfrm>
            <a:off x="179388" y="1442264"/>
            <a:ext cx="8785225" cy="4622745"/>
          </a:xfrm>
          <a:prstGeom prst="rect">
            <a:avLst/>
          </a:prstGeom>
        </p:spPr>
        <p:txBody>
          <a:bodyPr/>
          <a:lstStyle/>
          <a:p>
            <a:r>
              <a:rPr lang="en-US" altLang="zh-CN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Molecules in C01X			[</a:t>
            </a:r>
            <a:r>
              <a:rPr lang="zh-CN" altLang="en-US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所有其他治疗心脏药物</a:t>
            </a:r>
            <a:r>
              <a:rPr lang="en-US" altLang="zh-CN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</a:p>
          <a:p>
            <a:pPr lvl="1"/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UBIDECARENONE in C01X	 	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辅酶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Q10(Oral)]</a:t>
            </a:r>
          </a:p>
          <a:p>
            <a:pPr lvl="1"/>
            <a:endParaRPr lang="en-US" altLang="zh-CN" sz="1400" b="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Molecules in C01D			[</a:t>
            </a:r>
            <a:r>
              <a:rPr lang="zh-CN" altLang="en-US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冠脉治疗，钙离子拮抗剂和亚硝除外</a:t>
            </a:r>
            <a:r>
              <a:rPr lang="en-US" altLang="zh-CN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</a:p>
          <a:p>
            <a:pPr lvl="1"/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TRIMETAZIDINE in C01D	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盐酸曲美他嗪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806643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51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Size of NEQ relevant market was 1</a:t>
            </a:r>
            <a:r>
              <a:rPr lang="en-US" altLang="zh-CN" sz="1800" dirty="0" smtClean="0"/>
              <a:t> Billion </a:t>
            </a:r>
            <a:r>
              <a:rPr lang="en-US" altLang="zh-CN" sz="1800" dirty="0"/>
              <a:t>RMB with GR of </a:t>
            </a:r>
            <a:r>
              <a:rPr lang="en-US" altLang="zh-CN" sz="1800" dirty="0" smtClean="0"/>
              <a:t>5.2% </a:t>
            </a:r>
            <a:r>
              <a:rPr lang="en-US" altLang="zh-CN" sz="1800" dirty="0"/>
              <a:t>in MAT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NEQ(COENZYME Q10) - Category Value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2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</a:t>
            </a:r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MAT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5" name="矩形 14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NEQ(COENZYME Q10) Relevant Market = C01X(UBIDECARENONE)+C01D(TRIMETAZIDINE)</a:t>
            </a:r>
            <a:endParaRPr lang="en-US" sz="800" dirty="0"/>
          </a:p>
        </p:txBody>
      </p:sp>
      <p:sp>
        <p:nvSpPr>
          <p:cNvPr id="17" name="文本框 16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8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2423198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9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19378022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7664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52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Size of NEQ relevant market was </a:t>
            </a:r>
            <a:r>
              <a:rPr lang="en-US" altLang="zh-CN" sz="1800" dirty="0" smtClean="0"/>
              <a:t>257 </a:t>
            </a:r>
            <a:r>
              <a:rPr lang="en-US" altLang="zh-CN" sz="1800" dirty="0"/>
              <a:t>Mil. RMB with GR of </a:t>
            </a:r>
            <a:r>
              <a:rPr lang="en-US" altLang="zh-CN" sz="1800" dirty="0" smtClean="0"/>
              <a:t>7.1% </a:t>
            </a:r>
            <a:r>
              <a:rPr lang="en-US" altLang="zh-CN" sz="1800" dirty="0"/>
              <a:t>in QTR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7432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NEQ(COENZYME Q10) - Category Value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7431"/>
            <a:ext cx="3017521" cy="43221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9" name="矩形 18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NEQ(COENZYME Q10) Relevant Market = C01X(UBIDECARENONE)+C01D(TRIMETAZIDINE)</a:t>
            </a:r>
            <a:endParaRPr lang="en-US" sz="800" dirty="0"/>
          </a:p>
        </p:txBody>
      </p:sp>
      <p:sp>
        <p:nvSpPr>
          <p:cNvPr id="18" name="文本框 17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12163097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81906815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190226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53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The value share of TRIMETAZIDINE, the biggest </a:t>
            </a:r>
            <a:r>
              <a:rPr lang="en-US" altLang="zh-CN" sz="1800" dirty="0" smtClean="0"/>
              <a:t>category was </a:t>
            </a:r>
            <a:r>
              <a:rPr lang="en-US" altLang="zh-CN" sz="1800" dirty="0"/>
              <a:t>94.4% in MAT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NEQ(COENZYME Q10) - Category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NEQ(COENZYME Q10) Relevant Market = C01X(UBIDECARENONE)+C01D(TRIMETAZIDINE)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11735558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9165479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55392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54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The value share of TRIMETAZIDINE, the biggest category, increased to </a:t>
            </a:r>
            <a:r>
              <a:rPr lang="en-US" altLang="zh-CN" sz="1800" dirty="0" smtClean="0"/>
              <a:t>94.6% </a:t>
            </a:r>
            <a:r>
              <a:rPr lang="en-US" altLang="zh-CN" sz="1800" dirty="0"/>
              <a:t>in QTR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NEQ(COENZYME Q10) - Category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NEQ(COENZYME Q10) Relevant Market = C01X(UBIDECARENONE)+C01D(TRIMETAZIDINE)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41228990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91596422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36648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55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The Value Share of NEQ </a:t>
            </a:r>
            <a:r>
              <a:rPr lang="en-US" altLang="zh-CN" sz="1800"/>
              <a:t>was </a:t>
            </a:r>
            <a:r>
              <a:rPr lang="en-US" altLang="zh-CN" sz="1800" smtClean="0"/>
              <a:t>4.5% </a:t>
            </a:r>
            <a:r>
              <a:rPr lang="en-US" altLang="zh-CN" sz="1800" dirty="0"/>
              <a:t>with GR of </a:t>
            </a:r>
            <a:r>
              <a:rPr lang="en-US" altLang="zh-CN" sz="1800" dirty="0" smtClean="0"/>
              <a:t>11.2% </a:t>
            </a:r>
            <a:r>
              <a:rPr lang="en-US" altLang="zh-CN" sz="1800" dirty="0"/>
              <a:t>in MAT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NEQ(COENZYME Q10) - Brand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NEQ(COENZYME Q10) Relevant Market = C01X(UBIDECARENONE)+C01D(TRIMETAZIDINE)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1193611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7001605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63812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56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The Value Share of NEQ </a:t>
            </a:r>
            <a:r>
              <a:rPr lang="en-US" altLang="zh-CN" sz="1800" dirty="0" smtClean="0"/>
              <a:t>decreased to 4.2% in </a:t>
            </a:r>
            <a:r>
              <a:rPr lang="en-US" altLang="zh-CN" sz="1800" dirty="0"/>
              <a:t>QTR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NEQ(COENZYME Q10) - Brand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8239"/>
            <a:ext cx="3017521" cy="426721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NEQ(COENZYME Q10) Relevant Market = C01X(UBIDECARENONE)+C01D(TRIMETAZIDINE)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1147806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62786669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95576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57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The Patient Day Share of NEQ </a:t>
            </a:r>
            <a:r>
              <a:rPr lang="en-US" altLang="zh-CN" sz="1800" dirty="0" smtClean="0"/>
              <a:t>was 6</a:t>
            </a:r>
            <a:r>
              <a:rPr lang="en-US" altLang="zh-CN" sz="1800" dirty="0"/>
              <a:t>% with GR of </a:t>
            </a:r>
            <a:r>
              <a:rPr lang="en-US" altLang="zh-CN" sz="1800" dirty="0" smtClean="0"/>
              <a:t>12% </a:t>
            </a:r>
            <a:r>
              <a:rPr lang="en-US" altLang="zh-CN" sz="1800" dirty="0"/>
              <a:t>in MAT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9844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NEQ(COENZYME Q10) - Brand PD%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9844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NEQ(COENZYME Q10) Relevant Market = C01X(UBIDECARENONE)+C01D(TRIMETAZIDINE)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0253406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70977840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76421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58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The Patient Day Share of NEQ </a:t>
            </a:r>
            <a:r>
              <a:rPr lang="en-US" altLang="zh-CN" sz="1800" dirty="0" smtClean="0"/>
              <a:t>decreased to 5.6% in </a:t>
            </a:r>
            <a:r>
              <a:rPr lang="en-US" altLang="zh-CN" sz="1800" dirty="0"/>
              <a:t>QTR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NEQ(COENZYME Q10) - Brand PD%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NEQ(COENZYME Q10) Relevant Market = C01X(UBIDECARENONE)+C01D(TRIMETAZIDINE)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50252207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52130562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536570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pPr>
              <a:spcBef>
                <a:spcPct val="20000"/>
              </a:spcBef>
            </a:pPr>
            <a:r>
              <a:rPr lang="en-US" altLang="zh-CN" sz="1800" b="0" dirty="0">
                <a:solidFill>
                  <a:schemeClr val="accent5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Appendix</a:t>
            </a:r>
            <a:endParaRPr lang="zh-CN" altLang="en-US" sz="1800" b="0" dirty="0">
              <a:solidFill>
                <a:schemeClr val="accent5">
                  <a:lumMod val="50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-5419" y="1160464"/>
            <a:ext cx="8785225" cy="5278437"/>
          </a:xfrm>
        </p:spPr>
        <p:txBody>
          <a:bodyPr/>
          <a:lstStyle/>
          <a:p>
            <a:r>
              <a:rPr lang="en-US" altLang="zh-CN" sz="1400" dirty="0"/>
              <a:t>IMS Data Instruction </a:t>
            </a:r>
          </a:p>
          <a:p>
            <a:pPr lvl="1"/>
            <a:r>
              <a:rPr lang="en-US" altLang="zh-CN" sz="1400" dirty="0"/>
              <a:t>A11F: Code of Therapeutic Classification, TCIII</a:t>
            </a:r>
          </a:p>
          <a:p>
            <a:pPr lvl="1"/>
            <a:r>
              <a:rPr lang="en-US" altLang="zh-CN" sz="1400" dirty="0"/>
              <a:t>QTR: Quarter, 3 Months</a:t>
            </a:r>
          </a:p>
          <a:p>
            <a:pPr lvl="1"/>
            <a:r>
              <a:rPr lang="en-US" altLang="zh-CN" sz="1400" dirty="0"/>
              <a:t>MAT: Moving Annual Total; e.g.: </a:t>
            </a:r>
            <a:endParaRPr lang="en-US" altLang="zh-CN" sz="1400" dirty="0" smtClean="0"/>
          </a:p>
          <a:p>
            <a:pPr lvl="2"/>
            <a:r>
              <a:rPr lang="en-US" altLang="zh-CN" sz="1400" dirty="0" smtClean="0"/>
              <a:t>MAT 3Q14 </a:t>
            </a:r>
            <a:r>
              <a:rPr lang="en-US" altLang="zh-CN" sz="1400" dirty="0"/>
              <a:t>= </a:t>
            </a:r>
            <a:r>
              <a:rPr lang="en-US" altLang="zh-CN" sz="1400" dirty="0" smtClean="0"/>
              <a:t>QTR 4Q13+QTR1Q14+QTR2Q14+QTR3Q14</a:t>
            </a:r>
            <a:endParaRPr lang="en-US" altLang="zh-CN" sz="1400" dirty="0"/>
          </a:p>
          <a:p>
            <a:pPr lvl="1"/>
            <a:r>
              <a:rPr lang="en-US" altLang="zh-CN" sz="1400" dirty="0" smtClean="0"/>
              <a:t>YTD</a:t>
            </a:r>
            <a:r>
              <a:rPr lang="en-US" altLang="zh-CN" sz="1400" dirty="0"/>
              <a:t>: Year to Date; Cumulative, Jan 1st to end of the Audit Period</a:t>
            </a:r>
          </a:p>
          <a:p>
            <a:pPr lvl="1"/>
            <a:r>
              <a:rPr lang="en-US" altLang="zh-CN" sz="1400" dirty="0"/>
              <a:t>MS%: Market Share; in this report, MS% is value market share</a:t>
            </a:r>
          </a:p>
          <a:p>
            <a:pPr lvl="1"/>
            <a:r>
              <a:rPr lang="en-US" altLang="zh-CN" sz="1400" dirty="0"/>
              <a:t>GR%: Growth Rate; in this report, GR is compared with the same period in last year, </a:t>
            </a:r>
            <a:r>
              <a:rPr lang="zh-CN" altLang="en-US" sz="1400" dirty="0"/>
              <a:t>同比</a:t>
            </a:r>
          </a:p>
          <a:p>
            <a:pPr lvl="1"/>
            <a:r>
              <a:rPr lang="en-US" altLang="zh-CN" sz="1400" dirty="0"/>
              <a:t>RALTIVA-GXN (FEXOFENADINE): Brand Name-Company Name (Molecule)</a:t>
            </a:r>
          </a:p>
          <a:p>
            <a:pPr lvl="1"/>
            <a:r>
              <a:rPr lang="en-US" altLang="zh-CN" sz="1400" dirty="0" smtClean="0"/>
              <a:t>Merislon-EI2 (N07C): </a:t>
            </a:r>
            <a:r>
              <a:rPr lang="en-US" altLang="zh-CN" sz="1400" dirty="0"/>
              <a:t>Brand Name-Company Name (TCIII)</a:t>
            </a:r>
          </a:p>
          <a:p>
            <a:endParaRPr lang="zh-CN" altLang="en-US" sz="14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>
          <a:xfrm>
            <a:off x="84138" y="6547929"/>
            <a:ext cx="451822" cy="246221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59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7318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6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"M02- patch (topical anti-</a:t>
            </a:r>
            <a:r>
              <a:rPr lang="en-US" altLang="zh-CN" sz="1800" dirty="0" err="1"/>
              <a:t>rheumatical</a:t>
            </a:r>
            <a:r>
              <a:rPr lang="en-US" altLang="zh-CN" sz="1800" dirty="0"/>
              <a:t>, Western Medicine) grew much faster than TCM- patch with GR% of </a:t>
            </a:r>
            <a:r>
              <a:rPr lang="en-US" altLang="zh-CN" sz="1800" dirty="0" smtClean="0"/>
              <a:t>22.5% </a:t>
            </a:r>
            <a:r>
              <a:rPr lang="en-US" altLang="zh-CN" sz="1800" dirty="0"/>
              <a:t>in QTR </a:t>
            </a:r>
            <a:r>
              <a:rPr lang="en-US" altLang="zh-CN" sz="1800" dirty="0" smtClean="0"/>
              <a:t>16Q1."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7432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HORX(Topical Anti-RA </a:t>
            </a:r>
            <a:r>
              <a:rPr lang="zh-CN" altLang="en-US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（</a:t>
            </a:r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incl. TCM</a:t>
            </a:r>
            <a:r>
              <a:rPr lang="zh-CN" altLang="en-US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）</a:t>
            </a:r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) - Category Value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7431"/>
            <a:ext cx="3017521" cy="43221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9" name="矩形 18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HORX(Topical Anti-RA </a:t>
            </a:r>
            <a:r>
              <a:rPr lang="zh-CN" altLang="en-US" sz="800" smtClean="0"/>
              <a:t>（</a:t>
            </a:r>
            <a:r>
              <a:rPr lang="en-US" altLang="zh-CN" sz="800" smtClean="0"/>
              <a:t>incl. TCM</a:t>
            </a:r>
            <a:r>
              <a:rPr lang="zh-CN" altLang="en-US" sz="800" smtClean="0"/>
              <a:t>）</a:t>
            </a:r>
            <a:r>
              <a:rPr lang="en-US" altLang="zh-CN" sz="800" smtClean="0"/>
              <a:t>) Relevant Market = TCM- Patch (only hospital data</a:t>
            </a:r>
            <a:r>
              <a:rPr lang="zh-CN" altLang="en-US" sz="800" smtClean="0"/>
              <a:t>， </a:t>
            </a:r>
            <a:r>
              <a:rPr lang="en-US" altLang="zh-CN" sz="800" smtClean="0"/>
              <a:t>OTC data not included); M02- Patch (Topical Anti-rheumatics</a:t>
            </a:r>
            <a:r>
              <a:rPr lang="zh-CN" altLang="en-US" sz="800" smtClean="0"/>
              <a:t>， </a:t>
            </a:r>
            <a:r>
              <a:rPr lang="en-US" altLang="zh-CN" sz="800" smtClean="0"/>
              <a:t>only Top Ext Medic Dressings)</a:t>
            </a:r>
            <a:endParaRPr lang="en-US" sz="800" dirty="0"/>
          </a:p>
        </p:txBody>
      </p:sp>
      <p:sp>
        <p:nvSpPr>
          <p:cNvPr id="18" name="文本框 17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5766136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2186475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85239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pPr>
              <a:spcBef>
                <a:spcPct val="20000"/>
              </a:spcBef>
            </a:pPr>
            <a:r>
              <a:rPr lang="en-US" altLang="zh-CN" sz="1800" dirty="0">
                <a:solidFill>
                  <a:schemeClr val="accent5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Appendix - Patient Day</a:t>
            </a:r>
            <a:r>
              <a:rPr lang="zh-CN" altLang="en-US" sz="1800" dirty="0">
                <a:solidFill>
                  <a:schemeClr val="accent5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定义及计算方法</a:t>
            </a:r>
          </a:p>
        </p:txBody>
      </p:sp>
      <p:sp>
        <p:nvSpPr>
          <p:cNvPr id="3" name="矩形 2"/>
          <p:cNvSpPr/>
          <p:nvPr/>
        </p:nvSpPr>
        <p:spPr>
          <a:xfrm>
            <a:off x="453966" y="1192399"/>
            <a:ext cx="8439124" cy="1816944"/>
          </a:xfrm>
          <a:prstGeom prst="rect">
            <a:avLst/>
          </a:prstGeom>
        </p:spPr>
        <p:txBody>
          <a:bodyPr wrap="square" lIns="92492" tIns="46246" rIns="92492" bIns="46246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Patient Day (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患者治疗天数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，相当于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Days of Therapy (DOT) </a:t>
            </a:r>
          </a:p>
          <a:p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该产品销售支片数</a:t>
            </a:r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÷</a:t>
            </a:r>
            <a:r>
              <a:rPr lang="zh-CN" altLang="en-US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每个患者每日服用支片数</a:t>
            </a:r>
            <a:endParaRPr lang="en-US" altLang="zh-CN" sz="16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该产品销售支片数</a:t>
            </a:r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÷(</a:t>
            </a:r>
            <a:r>
              <a:rPr lang="zh-CN" altLang="en-US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该产品每日用量</a:t>
            </a:r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÷</a:t>
            </a:r>
            <a:r>
              <a:rPr lang="zh-CN" altLang="en-US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该产品规格剂量</a:t>
            </a:r>
            <a:r>
              <a:rPr lang="en-US" altLang="zh-CN" sz="16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例如，规格为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40mg/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片的枢瑞，销售了</a:t>
            </a:r>
            <a:r>
              <a:rPr lang="en-US" altLang="zh-CN" sz="1600" b="1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150</a:t>
            </a:r>
            <a:r>
              <a:rPr lang="zh-CN" altLang="en-US" sz="1600" b="1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片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，枢瑞用量为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60mg/(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患者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天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，则，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PD=150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片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÷[60mg/(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天*患者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)÷40mg/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片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]=150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片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÷[1.5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片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/(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患者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天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)]=</a:t>
            </a:r>
            <a:r>
              <a:rPr lang="en-US" altLang="zh-CN" sz="1600" b="1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1600" b="1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患者</a:t>
            </a:r>
            <a:r>
              <a:rPr lang="en-US" altLang="zh-CN" sz="1600" b="1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zh-CN" altLang="en-US" sz="1600" b="1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天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9299006"/>
              </p:ext>
            </p:extLst>
          </p:nvPr>
        </p:nvGraphicFramePr>
        <p:xfrm>
          <a:off x="614051" y="3359208"/>
          <a:ext cx="8019067" cy="2608400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649821"/>
                <a:gridCol w="1089302"/>
                <a:gridCol w="1019641"/>
                <a:gridCol w="1991791"/>
                <a:gridCol w="2268512"/>
              </a:tblGrid>
              <a:tr h="52168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大类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通用名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商品名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每人每日服用片数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换算成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PD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</a:tr>
              <a:tr h="521680"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1600" b="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SERM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托瑞米芬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u="none" strike="noStrike" dirty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法乐通</a:t>
                      </a:r>
                      <a:endParaRPr lang="zh-CN" altLang="en-US" sz="1600" b="0" i="0" u="none" strike="noStrike" dirty="0">
                        <a:solidFill>
                          <a:srgbClr val="C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 smtClean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每日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片</a:t>
                      </a:r>
                      <a:endParaRPr lang="zh-CN" altLang="en-US" sz="1600" b="0" i="0" u="none" strike="noStrike" dirty="0">
                        <a:solidFill>
                          <a:srgbClr val="C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b="0" i="0" u="none" strike="noStrike" dirty="0" smtClean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=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片数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/1</a:t>
                      </a:r>
                      <a:endParaRPr lang="zh-CN" altLang="en-US" sz="1600" b="0" i="0" u="none" strike="noStrike" dirty="0">
                        <a:solidFill>
                          <a:srgbClr val="C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</a:tr>
              <a:tr h="52168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枢瑞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40mg, </a:t>
                      </a:r>
                      <a:r>
                        <a:rPr lang="zh-CN" altLang="en-US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每日</a:t>
                      </a:r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1.5</a:t>
                      </a:r>
                      <a:r>
                        <a:rPr lang="zh-CN" altLang="en-US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片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=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片数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/1.5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</a:tr>
              <a:tr h="52168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 fontAlgn="ctr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720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60mg,</a:t>
                      </a:r>
                      <a:r>
                        <a:rPr lang="en-US" altLang="zh-CN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每日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片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=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片数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/1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</a:tr>
              <a:tr h="52168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他莫昔芬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每日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片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=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片数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/2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2899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pPr>
              <a:spcBef>
                <a:spcPct val="20000"/>
              </a:spcBef>
            </a:pPr>
            <a:r>
              <a:rPr lang="en-US" altLang="zh-CN" sz="1800" b="0" dirty="0">
                <a:solidFill>
                  <a:schemeClr val="accent5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Appendix- </a:t>
            </a:r>
            <a:r>
              <a:rPr lang="en-US" altLang="zh-CN" sz="1800" b="0" dirty="0" err="1">
                <a:solidFill>
                  <a:schemeClr val="accent5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Horxis</a:t>
            </a:r>
            <a:endParaRPr lang="zh-CN" altLang="en-US" sz="1800" b="0" dirty="0">
              <a:solidFill>
                <a:schemeClr val="accent5">
                  <a:lumMod val="50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>
          <a:xfrm>
            <a:off x="84141" y="6547931"/>
            <a:ext cx="388759" cy="246221"/>
          </a:xfrm>
        </p:spPr>
        <p:txBody>
          <a:bodyPr/>
          <a:lstStyle/>
          <a:p>
            <a:fld id="{0C913308-F349-4B6D-A68A-DD1791B4A57B}" type="slidenum">
              <a:rPr lang="zh-CN" altLang="en-US" smtClean="0">
                <a:solidFill>
                  <a:srgbClr val="000000"/>
                </a:solidFill>
              </a:rPr>
              <a:pPr/>
              <a:t>61</a:t>
            </a:fld>
            <a:endParaRPr lang="zh-CN" altLang="en-US" dirty="0">
              <a:solidFill>
                <a:srgbClr val="000000"/>
              </a:solidFill>
            </a:endParaRPr>
          </a:p>
        </p:txBody>
      </p:sp>
      <p:graphicFrame>
        <p:nvGraphicFramePr>
          <p:cNvPr id="7" name="Group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85684748"/>
              </p:ext>
            </p:extLst>
          </p:nvPr>
        </p:nvGraphicFramePr>
        <p:xfrm>
          <a:off x="849176" y="1225003"/>
          <a:ext cx="7445648" cy="3846845"/>
        </p:xfrm>
        <a:graphic>
          <a:graphicData uri="http://schemas.openxmlformats.org/drawingml/2006/table">
            <a:tbl>
              <a:tblPr>
                <a:tableStyleId>{22838BEF-8BB2-4498-84A7-C5851F593DF1}</a:tableStyleId>
              </a:tblPr>
              <a:tblGrid>
                <a:gridCol w="3628076"/>
                <a:gridCol w="3817572"/>
              </a:tblGrid>
              <a:tr h="313925">
                <a:tc>
                  <a:txBody>
                    <a:bodyPr/>
                    <a:lstStyle/>
                    <a:p>
                      <a:pPr marL="0" marR="0" lvl="0" indent="0" algn="ctr" defTabSz="914400" rtl="0" eaLnBrk="0" fontAlgn="t" latinLnBrk="0" hangingPunct="0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50" b="1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Brand</a:t>
                      </a:r>
                      <a:endParaRPr kumimoji="0" lang="en-US" altLang="zh-CN" sz="105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宋体" pitchFamily="2" charset="-122"/>
                      </a:endParaRPr>
                    </a:p>
                  </a:txBody>
                  <a:tcPr marL="31528" marR="31528" marT="0" marB="0" anchor="ctr" horzOverflow="overflow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t" latinLnBrk="0" hangingPunct="0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050" b="1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Company</a:t>
                      </a:r>
                      <a:endParaRPr kumimoji="0" lang="en-US" altLang="zh-CN" sz="105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宋体" pitchFamily="2" charset="-122"/>
                      </a:endParaRPr>
                    </a:p>
                  </a:txBody>
                  <a:tcPr marL="31528" marR="31528" marT="0" marB="0" anchor="ctr" horzOverflow="overflow">
                    <a:noFill/>
                  </a:tcPr>
                </a:tc>
              </a:tr>
              <a:tr h="313925"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none" strike="noStrike" dirty="0">
                          <a:effectLst/>
                        </a:rPr>
                        <a:t>吡罗昔</a:t>
                      </a:r>
                      <a:r>
                        <a:rPr lang="zh-CN" altLang="en-US" sz="1050" u="none" strike="noStrike" dirty="0" smtClean="0">
                          <a:effectLst/>
                        </a:rPr>
                        <a:t>康 </a:t>
                      </a:r>
                      <a:r>
                        <a:rPr lang="en-US" altLang="zh-CN" sz="1050" u="none" strike="noStrike" dirty="0" smtClean="0">
                          <a:effectLst/>
                        </a:rPr>
                        <a:t>(</a:t>
                      </a:r>
                      <a:r>
                        <a:rPr lang="en-US" altLang="zh-CN" sz="1050" u="none" strike="noStrike" dirty="0" err="1" smtClean="0">
                          <a:effectLst/>
                        </a:rPr>
                        <a:t>Trast</a:t>
                      </a:r>
                      <a:r>
                        <a:rPr lang="en-US" altLang="zh-CN" sz="1050" u="none" strike="noStrike" dirty="0" smtClean="0">
                          <a:effectLst/>
                        </a:rPr>
                        <a:t>)</a:t>
                      </a:r>
                      <a:endParaRPr lang="zh-CN" alt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31528" marR="31528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u="none" strike="noStrike" dirty="0">
                          <a:effectLst/>
                        </a:rPr>
                        <a:t>韩国</a:t>
                      </a:r>
                      <a:r>
                        <a:rPr lang="en-US" sz="1050" u="none" strike="noStrike" dirty="0">
                          <a:effectLst/>
                        </a:rPr>
                        <a:t>SK</a:t>
                      </a:r>
                      <a:r>
                        <a:rPr lang="zh-CN" altLang="en-US" sz="1050" u="none" strike="noStrike" dirty="0">
                          <a:effectLst/>
                        </a:rPr>
                        <a:t>化工</a:t>
                      </a:r>
                      <a:endParaRPr lang="zh-CN" alt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31528" marR="31528" marT="9525" marB="0" anchor="ctr"/>
                </a:tc>
              </a:tr>
              <a:tr h="313925"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none" strike="noStrike" dirty="0">
                          <a:effectLst/>
                        </a:rPr>
                        <a:t>酮洛</a:t>
                      </a:r>
                      <a:r>
                        <a:rPr lang="zh-CN" altLang="en-US" sz="1050" u="none" strike="noStrike" dirty="0" smtClean="0">
                          <a:effectLst/>
                        </a:rPr>
                        <a:t>芬 </a:t>
                      </a:r>
                      <a:r>
                        <a:rPr lang="en-US" altLang="zh-CN" sz="1050" u="none" strike="noStrike" dirty="0" smtClean="0">
                          <a:effectLst/>
                        </a:rPr>
                        <a:t>(</a:t>
                      </a:r>
                      <a:r>
                        <a:rPr lang="en-US" altLang="zh-CN" sz="1050" u="none" strike="noStrike" dirty="0" err="1" smtClean="0">
                          <a:effectLst/>
                        </a:rPr>
                        <a:t>Ketoprofen</a:t>
                      </a:r>
                      <a:r>
                        <a:rPr lang="en-US" altLang="zh-CN" sz="1050" u="none" strike="noStrike" dirty="0" smtClean="0">
                          <a:effectLst/>
                        </a:rPr>
                        <a:t>)</a:t>
                      </a:r>
                      <a:endParaRPr lang="zh-CN" alt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31528" marR="31528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u="none" strike="noStrike" dirty="0">
                          <a:effectLst/>
                        </a:rPr>
                        <a:t>韩国太平洋制药</a:t>
                      </a:r>
                      <a:endParaRPr lang="zh-CN" altLang="en-US" sz="1050" b="0" i="0" u="none" strike="noStrike" dirty="0">
                        <a:effectLst/>
                        <a:latin typeface="宋体"/>
                      </a:endParaRPr>
                    </a:p>
                  </a:txBody>
                  <a:tcPr marL="31528" marR="31528" marT="9525" marB="0" anchor="ctr">
                    <a:noFill/>
                  </a:tcPr>
                </a:tc>
              </a:tr>
              <a:tr h="313925"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none" strike="noStrike" dirty="0">
                          <a:effectLst/>
                        </a:rPr>
                        <a:t>必艾得</a:t>
                      </a:r>
                      <a:r>
                        <a:rPr lang="en-US" sz="1050" u="none" strike="noStrike" dirty="0" smtClean="0">
                          <a:effectLst/>
                        </a:rPr>
                        <a:t>ID (</a:t>
                      </a:r>
                      <a:r>
                        <a:rPr lang="en-US" altLang="zh-CN" sz="1050" u="none" strike="noStrike" dirty="0" err="1" smtClean="0">
                          <a:effectLst/>
                        </a:rPr>
                        <a:t>Patecs</a:t>
                      </a:r>
                      <a:r>
                        <a:rPr lang="en-US" altLang="zh-CN" sz="1050" u="none" strike="noStrike" dirty="0" smtClean="0">
                          <a:effectLst/>
                        </a:rPr>
                        <a:t> ID</a:t>
                      </a:r>
                      <a:r>
                        <a:rPr lang="en-US" sz="1050" u="none" strike="noStrike" dirty="0" smtClean="0">
                          <a:effectLst/>
                        </a:rPr>
                        <a:t>)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31528" marR="31528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u="none" strike="noStrike" dirty="0">
                          <a:effectLst/>
                        </a:rPr>
                        <a:t>日本埼玉第一制药株</a:t>
                      </a:r>
                      <a:endParaRPr lang="zh-CN" altLang="en-US" sz="1050" b="0" i="0" u="none" strike="noStrike" dirty="0">
                        <a:effectLst/>
                        <a:latin typeface="宋体"/>
                      </a:endParaRPr>
                    </a:p>
                  </a:txBody>
                  <a:tcPr marL="31528" marR="31528" marT="9525" marB="0" anchor="ctr"/>
                </a:tc>
              </a:tr>
              <a:tr h="313925"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none" strike="noStrike" dirty="0">
                          <a:effectLst/>
                        </a:rPr>
                        <a:t>来比</a:t>
                      </a:r>
                      <a:r>
                        <a:rPr lang="zh-CN" altLang="en-US" sz="1050" u="none" strike="noStrike" dirty="0" smtClean="0">
                          <a:effectLst/>
                        </a:rPr>
                        <a:t>信</a:t>
                      </a:r>
                      <a:r>
                        <a:rPr lang="en-US" altLang="zh-CN" sz="1050" u="none" strike="noStrike" dirty="0" smtClean="0">
                          <a:effectLst/>
                        </a:rPr>
                        <a:t>(Lai Bi </a:t>
                      </a:r>
                      <a:r>
                        <a:rPr lang="en-US" altLang="zh-CN" sz="1050" u="none" strike="noStrike" dirty="0" err="1" smtClean="0">
                          <a:effectLst/>
                        </a:rPr>
                        <a:t>Xin</a:t>
                      </a:r>
                      <a:r>
                        <a:rPr lang="en-US" altLang="zh-CN" sz="1050" u="none" strike="noStrike" dirty="0" smtClean="0">
                          <a:effectLst/>
                        </a:rPr>
                        <a:t>)</a:t>
                      </a:r>
                      <a:endParaRPr lang="zh-CN" alt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31528" marR="31528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u="none" strike="noStrike" dirty="0">
                          <a:effectLst/>
                        </a:rPr>
                        <a:t>安徽丰原药业涂山药厂</a:t>
                      </a:r>
                      <a:endParaRPr lang="zh-CN" altLang="en-US" sz="1050" b="0" i="0" u="none" strike="noStrike" dirty="0">
                        <a:effectLst/>
                        <a:latin typeface="宋体"/>
                      </a:endParaRPr>
                    </a:p>
                  </a:txBody>
                  <a:tcPr marL="31528" marR="31528" marT="9525" marB="0" anchor="ctr">
                    <a:noFill/>
                  </a:tcPr>
                </a:tc>
              </a:tr>
              <a:tr h="313925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u="none" strike="noStrike" dirty="0">
                          <a:effectLst/>
                        </a:rPr>
                        <a:t>好及</a:t>
                      </a:r>
                      <a:r>
                        <a:rPr lang="zh-CN" altLang="en-US" sz="1050" u="none" strike="noStrike" dirty="0" smtClean="0">
                          <a:effectLst/>
                        </a:rPr>
                        <a:t>施</a:t>
                      </a:r>
                      <a:r>
                        <a:rPr lang="en-US" altLang="zh-CN" sz="1050" u="none" strike="noStrike" dirty="0" smtClean="0">
                          <a:effectLst/>
                        </a:rPr>
                        <a:t>(</a:t>
                      </a:r>
                      <a:r>
                        <a:rPr lang="en-US" altLang="zh-CN" sz="1050" u="none" strike="noStrike" dirty="0" err="1" smtClean="0">
                          <a:effectLst/>
                        </a:rPr>
                        <a:t>Horxis</a:t>
                      </a:r>
                      <a:r>
                        <a:rPr lang="en-US" altLang="zh-CN" sz="1050" u="none" strike="noStrike" dirty="0" smtClean="0">
                          <a:effectLst/>
                        </a:rPr>
                        <a:t>) [</a:t>
                      </a:r>
                      <a:r>
                        <a:rPr lang="zh-CN" altLang="en-US" sz="1050" u="none" strike="noStrike" dirty="0" smtClean="0">
                          <a:effectLst/>
                        </a:rPr>
                        <a:t>温</a:t>
                      </a:r>
                      <a:r>
                        <a:rPr lang="zh-CN" altLang="en-US" sz="1050" u="none" strike="noStrike" dirty="0">
                          <a:effectLst/>
                        </a:rPr>
                        <a:t>感</a:t>
                      </a:r>
                      <a:r>
                        <a:rPr lang="en-US" altLang="zh-CN" sz="1050" u="none" strike="noStrike" dirty="0">
                          <a:effectLst/>
                        </a:rPr>
                        <a:t>+</a:t>
                      </a:r>
                      <a:r>
                        <a:rPr lang="zh-CN" altLang="en-US" sz="1050" u="none" strike="noStrike" dirty="0" smtClean="0">
                          <a:effectLst/>
                        </a:rPr>
                        <a:t>冷感</a:t>
                      </a:r>
                      <a:r>
                        <a:rPr lang="en-US" altLang="zh-CN" sz="1050" u="none" strike="noStrike" dirty="0" smtClean="0">
                          <a:effectLst/>
                        </a:rPr>
                        <a:t>]</a:t>
                      </a:r>
                      <a:endParaRPr lang="en-US" altLang="zh-CN" sz="1050" b="1" i="0" u="none" strike="noStrike" dirty="0">
                        <a:effectLst/>
                        <a:latin typeface="Arial"/>
                      </a:endParaRPr>
                    </a:p>
                  </a:txBody>
                  <a:tcPr marL="31528" marR="31528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u="none" strike="noStrike" dirty="0">
                          <a:effectLst/>
                        </a:rPr>
                        <a:t>卫材</a:t>
                      </a:r>
                      <a:endParaRPr lang="zh-CN" altLang="en-US" sz="1050" b="1" i="0" u="none" strike="noStrike" dirty="0">
                        <a:effectLst/>
                        <a:latin typeface="Arial"/>
                      </a:endParaRPr>
                    </a:p>
                  </a:txBody>
                  <a:tcPr marL="31528" marR="31528" marT="9525" marB="0" anchor="ctr"/>
                </a:tc>
              </a:tr>
              <a:tr h="315071"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none" strike="noStrike" dirty="0">
                          <a:effectLst/>
                        </a:rPr>
                        <a:t>冷</a:t>
                      </a:r>
                      <a:r>
                        <a:rPr lang="zh-CN" altLang="en-US" sz="1050" u="none" strike="noStrike" dirty="0" smtClean="0">
                          <a:effectLst/>
                        </a:rPr>
                        <a:t>巴 </a:t>
                      </a:r>
                      <a:r>
                        <a:rPr lang="en-US" altLang="zh-CN" sz="1050" u="none" strike="noStrike" dirty="0" smtClean="0">
                          <a:effectLst/>
                        </a:rPr>
                        <a:t>(Je Il Cool Pap)</a:t>
                      </a:r>
                      <a:endParaRPr lang="zh-CN" alt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31528" marR="31528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u="none" strike="noStrike" dirty="0">
                          <a:effectLst/>
                        </a:rPr>
                        <a:t>韩国第一药品</a:t>
                      </a:r>
                      <a:endParaRPr lang="zh-CN" altLang="en-US" sz="1050" b="0" i="0" u="none" strike="noStrike" dirty="0">
                        <a:effectLst/>
                        <a:latin typeface="宋体"/>
                      </a:endParaRPr>
                    </a:p>
                  </a:txBody>
                  <a:tcPr marL="31528" marR="31528" marT="9525" marB="0" anchor="ctr">
                    <a:noFill/>
                  </a:tcPr>
                </a:tc>
              </a:tr>
              <a:tr h="313925"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none" strike="noStrike" dirty="0">
                          <a:effectLst/>
                        </a:rPr>
                        <a:t>得百</a:t>
                      </a:r>
                      <a:r>
                        <a:rPr lang="zh-CN" altLang="en-US" sz="1050" u="none" strike="noStrike" dirty="0" smtClean="0">
                          <a:effectLst/>
                        </a:rPr>
                        <a:t>安 </a:t>
                      </a:r>
                      <a:r>
                        <a:rPr lang="en-US" altLang="zh-CN" sz="1050" u="none" strike="noStrike" dirty="0" smtClean="0">
                          <a:effectLst/>
                        </a:rPr>
                        <a:t>(De </a:t>
                      </a:r>
                      <a:r>
                        <a:rPr lang="en-US" altLang="zh-CN" sz="1050" u="none" strike="noStrike" dirty="0" err="1" smtClean="0">
                          <a:effectLst/>
                        </a:rPr>
                        <a:t>Bai</a:t>
                      </a:r>
                      <a:r>
                        <a:rPr lang="en-US" altLang="zh-CN" sz="1050" u="none" strike="noStrike" dirty="0" smtClean="0">
                          <a:effectLst/>
                        </a:rPr>
                        <a:t> An)</a:t>
                      </a:r>
                      <a:endParaRPr lang="zh-CN" alt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31528" marR="31528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u="none" strike="noStrike" dirty="0">
                          <a:effectLst/>
                        </a:rPr>
                        <a:t>北京泰德制药</a:t>
                      </a:r>
                      <a:endParaRPr lang="zh-CN" altLang="en-US" sz="1050" b="0" i="0" u="none" strike="noStrike" dirty="0">
                        <a:effectLst/>
                        <a:latin typeface="宋体"/>
                      </a:endParaRPr>
                    </a:p>
                  </a:txBody>
                  <a:tcPr marL="31528" marR="31528" marT="9525" marB="0" anchor="ctr"/>
                </a:tc>
              </a:tr>
              <a:tr h="313925"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none" strike="noStrike" dirty="0">
                          <a:effectLst/>
                        </a:rPr>
                        <a:t>泽普思</a:t>
                      </a:r>
                      <a:r>
                        <a:rPr lang="en-US" altLang="zh-CN" sz="1050" u="none" strike="noStrike" dirty="0">
                          <a:effectLst/>
                        </a:rPr>
                        <a:t>(</a:t>
                      </a:r>
                      <a:r>
                        <a:rPr lang="zh-CN" altLang="en-US" sz="1050" u="none" strike="noStrike" dirty="0">
                          <a:effectLst/>
                        </a:rPr>
                        <a:t>北京泰德分装</a:t>
                      </a:r>
                      <a:r>
                        <a:rPr lang="en-US" altLang="zh-CN" sz="1050" u="none" strike="noStrike" dirty="0" smtClean="0">
                          <a:effectLst/>
                        </a:rPr>
                        <a:t>) (</a:t>
                      </a:r>
                      <a:r>
                        <a:rPr lang="en-US" altLang="zh-CN" sz="1050" u="none" strike="noStrike" dirty="0" err="1" smtClean="0">
                          <a:effectLst/>
                        </a:rPr>
                        <a:t>Ze</a:t>
                      </a:r>
                      <a:r>
                        <a:rPr lang="en-US" altLang="zh-CN" sz="1050" u="none" strike="noStrike" dirty="0" smtClean="0">
                          <a:effectLst/>
                        </a:rPr>
                        <a:t> </a:t>
                      </a:r>
                      <a:r>
                        <a:rPr lang="en-US" altLang="zh-CN" sz="1050" u="none" strike="noStrike" dirty="0" err="1" smtClean="0">
                          <a:effectLst/>
                        </a:rPr>
                        <a:t>Pu</a:t>
                      </a:r>
                      <a:r>
                        <a:rPr lang="en-US" altLang="zh-CN" sz="1050" u="none" strike="noStrike" dirty="0" smtClean="0">
                          <a:effectLst/>
                        </a:rPr>
                        <a:t> Si)</a:t>
                      </a:r>
                      <a:endParaRPr lang="en-US" altLang="zh-CN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31528" marR="31528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u="none" strike="noStrike" dirty="0">
                          <a:effectLst/>
                        </a:rPr>
                        <a:t>日本三笠制药</a:t>
                      </a:r>
                      <a:endParaRPr lang="zh-CN" altLang="en-US" sz="1050" b="0" i="0" u="none" strike="noStrike" dirty="0">
                        <a:effectLst/>
                        <a:latin typeface="宋体"/>
                      </a:endParaRPr>
                    </a:p>
                  </a:txBody>
                  <a:tcPr marL="31528" marR="31528" marT="9525" marB="0" anchor="ctr">
                    <a:noFill/>
                  </a:tcPr>
                </a:tc>
              </a:tr>
              <a:tr h="315071"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none" strike="noStrike" dirty="0">
                          <a:effectLst/>
                        </a:rPr>
                        <a:t>万特</a:t>
                      </a:r>
                      <a:r>
                        <a:rPr lang="zh-CN" altLang="en-US" sz="1050" u="none" strike="noStrike" dirty="0" smtClean="0">
                          <a:effectLst/>
                        </a:rPr>
                        <a:t>力 </a:t>
                      </a:r>
                      <a:r>
                        <a:rPr lang="en-US" altLang="zh-CN" sz="1050" u="none" strike="noStrike" dirty="0" smtClean="0">
                          <a:effectLst/>
                        </a:rPr>
                        <a:t>(</a:t>
                      </a:r>
                      <a:r>
                        <a:rPr lang="en-US" altLang="zh-CN" sz="1050" u="none" strike="noStrike" dirty="0" err="1" smtClean="0">
                          <a:effectLst/>
                        </a:rPr>
                        <a:t>Vantelin</a:t>
                      </a:r>
                      <a:r>
                        <a:rPr lang="en-US" altLang="zh-CN" sz="1050" u="none" strike="noStrike" dirty="0" smtClean="0">
                          <a:effectLst/>
                        </a:rPr>
                        <a:t>)</a:t>
                      </a:r>
                      <a:endParaRPr lang="zh-CN" alt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31528" marR="31528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u="none" strike="noStrike" dirty="0">
                          <a:effectLst/>
                        </a:rPr>
                        <a:t>日本兴和</a:t>
                      </a:r>
                      <a:endParaRPr lang="zh-CN" altLang="en-US" sz="1050" b="0" i="0" u="none" strike="noStrike" dirty="0">
                        <a:effectLst/>
                        <a:latin typeface="宋体"/>
                      </a:endParaRPr>
                    </a:p>
                  </a:txBody>
                  <a:tcPr marL="31528" marR="31528" marT="9525" marB="0" anchor="ctr"/>
                </a:tc>
              </a:tr>
              <a:tr h="391378"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none" strike="noStrike" dirty="0">
                          <a:effectLst/>
                        </a:rPr>
                        <a:t>辣椒颠茄贴</a:t>
                      </a:r>
                      <a:r>
                        <a:rPr lang="zh-CN" altLang="en-US" sz="1050" u="none" strike="noStrike" dirty="0" smtClean="0">
                          <a:effectLst/>
                        </a:rPr>
                        <a:t>膏 </a:t>
                      </a:r>
                      <a:r>
                        <a:rPr lang="en-US" altLang="zh-CN" sz="1050" u="none" strike="noStrike" dirty="0" smtClean="0">
                          <a:effectLst/>
                        </a:rPr>
                        <a:t>(Cayenne\belladonna)</a:t>
                      </a:r>
                      <a:endParaRPr lang="zh-CN" alt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31528" marR="31528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u="none" strike="noStrike" dirty="0">
                          <a:effectLst/>
                        </a:rPr>
                        <a:t>强生</a:t>
                      </a:r>
                      <a:endParaRPr lang="zh-CN" alt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31528" marR="31528" marT="9525" marB="0" anchor="ctr">
                    <a:noFill/>
                  </a:tcPr>
                </a:tc>
              </a:tr>
              <a:tr h="313925"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50" u="none" strike="noStrike" dirty="0">
                          <a:effectLst/>
                        </a:rPr>
                        <a:t>邦迪辣椒痛可</a:t>
                      </a:r>
                      <a:r>
                        <a:rPr lang="zh-CN" altLang="en-US" sz="1050" u="none" strike="noStrike" dirty="0" smtClean="0">
                          <a:effectLst/>
                        </a:rPr>
                        <a:t>贴 </a:t>
                      </a:r>
                      <a:r>
                        <a:rPr lang="en-US" altLang="zh-CN" sz="1050" u="none" strike="noStrike" dirty="0" smtClean="0">
                          <a:effectLst/>
                        </a:rPr>
                        <a:t>(</a:t>
                      </a:r>
                      <a:r>
                        <a:rPr lang="en-US" altLang="zh-CN" sz="1050" u="none" strike="noStrike" dirty="0" err="1" smtClean="0">
                          <a:effectLst/>
                        </a:rPr>
                        <a:t>Band-aid</a:t>
                      </a:r>
                      <a:r>
                        <a:rPr lang="en-US" altLang="zh-CN" sz="1050" u="none" strike="noStrike" dirty="0" smtClean="0">
                          <a:effectLst/>
                        </a:rPr>
                        <a:t> </a:t>
                      </a:r>
                      <a:r>
                        <a:rPr lang="en-US" altLang="zh-CN" sz="1050" u="none" strike="noStrike" dirty="0" err="1" smtClean="0">
                          <a:effectLst/>
                        </a:rPr>
                        <a:t>Chilli</a:t>
                      </a:r>
                      <a:r>
                        <a:rPr lang="en-US" altLang="zh-CN" sz="1050" u="none" strike="noStrike" dirty="0" smtClean="0">
                          <a:effectLst/>
                        </a:rPr>
                        <a:t>)</a:t>
                      </a:r>
                      <a:endParaRPr lang="zh-CN" alt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31528" marR="31528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u="none" strike="noStrike" dirty="0">
                          <a:effectLst/>
                        </a:rPr>
                        <a:t>强生</a:t>
                      </a:r>
                      <a:endParaRPr lang="zh-CN" alt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31528" marR="31528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5059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pPr>
              <a:spcBef>
                <a:spcPct val="20000"/>
              </a:spcBef>
            </a:pPr>
            <a:r>
              <a:rPr lang="en-US" altLang="zh-CN" sz="1800" b="0" dirty="0">
                <a:solidFill>
                  <a:schemeClr val="accent5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Appendix- SNMC</a:t>
            </a:r>
            <a:endParaRPr lang="zh-CN" altLang="en-US" sz="1800" b="0" dirty="0">
              <a:solidFill>
                <a:schemeClr val="accent5">
                  <a:lumMod val="50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6" name="内容占位符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2981492"/>
              </p:ext>
            </p:extLst>
          </p:nvPr>
        </p:nvGraphicFramePr>
        <p:xfrm>
          <a:off x="840307" y="1185513"/>
          <a:ext cx="7658090" cy="3987744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093312"/>
                <a:gridCol w="1825911"/>
                <a:gridCol w="2738867"/>
              </a:tblGrid>
              <a:tr h="249234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Brand- EN</a:t>
                      </a:r>
                      <a:endParaRPr kumimoji="1" lang="en-US" altLang="zh-CN" sz="105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Brand- CN</a:t>
                      </a:r>
                      <a:endParaRPr kumimoji="1" lang="en-US" altLang="zh-CN" sz="105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Company- CN</a:t>
                      </a:r>
                      <a:endParaRPr kumimoji="1" lang="en-US" altLang="zh-CN" sz="105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marL="78813" marR="78813" marT="0" marB="0" anchor="ctr" horzOverflow="overflow"/>
                </a:tc>
              </a:tr>
              <a:tr h="24923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TIANQING GANMEI-JTQ (iv)</a:t>
                      </a:r>
                      <a:endParaRPr kumimoji="1" lang="zh-CN" altLang="en-US" sz="105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HGP創英角ｺﾞｼｯｸUB" pitchFamily="50" charset="-128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天晴甘美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江苏正大天晴药业股份有限有限公司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4923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COMPOUND GLYCYRRHI-BK+ (iv + po)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复方甘草酸苷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北京秦武田制药有限公司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4923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COMPOUND GLYCYRRHI-HK1(po)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复方甘草酸苷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河南帅克药业有限公司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4923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WEI YI XING-HHB (iv)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卫伊兴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哈尔滨三联药业有限公司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4923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CO. GLYCYRRHIZIN-SRI (iv)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复方甘草甜素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山东瑞阳制药有限公司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4923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COMPOUND AMMONIUM-SX/ (iv)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复方甘草酸单铵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西安利君制药有限责任公司</a:t>
                      </a:r>
                    </a:p>
                  </a:txBody>
                  <a:tcPr marL="78813" marR="78813" marT="0" marB="0" anchor="ctr" horzOverflow="overflow"/>
                </a:tc>
              </a:tr>
              <a:tr h="24923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GAN CHANG-SXP (iv)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苷畅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山西普德药业有限公司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4923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GLYCYRRHIZIN CO-S1H (iv)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复方甘草酸苷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(</a:t>
                      </a: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石药集团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)</a:t>
                      </a: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欧意药业有限公司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4923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COMPOUND GLYCYRRHI-FMJ (iv)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复方甘草酸苷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福建闽东力捷迅药业有限公司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4923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TIANQING GAN PING-JTQ (po)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天晴甘平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江苏正大天晴药业股份有限有限公司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4923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CO.GLYCYRRHIZIN-S6J (iv)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注射用复方甘草酸苷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(</a:t>
                      </a: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北京</a:t>
                      </a: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)</a:t>
                      </a: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四环药业股份有限公司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4923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CO.GLYCYRRHIZIN-SW9 (po)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注射用复方甘草酸苷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山东潍坊中狮制药有限公司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4923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GAN LI XIN-JTQ (iv + po)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甘利欣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江苏正大天晴药业股份有限有限公司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4923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CO.GLYCYRRHIZIN-SX/ (iv + po)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注射用复方甘草酸苷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西安利君制药有限责任公司</a:t>
                      </a:r>
                    </a:p>
                  </a:txBody>
                  <a:tcPr marL="78813" marR="78813" marT="0" marB="0" anchor="ctr" horzOverflow="overflow"/>
                </a:tc>
              </a:tr>
              <a:tr h="24923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QIANGLINING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黑体" pitchFamily="2" charset="-122"/>
                        </a:rPr>
                        <a:t>-SRI (iv)</a:t>
                      </a:r>
                      <a:endParaRPr kumimoji="1" lang="zh-CN" altLang="en-US" sz="105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黑体" pitchFamily="2" charset="-122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强力宁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山东瑞阳制药有限公司</a:t>
                      </a:r>
                    </a:p>
                  </a:txBody>
                  <a:tcPr marL="78813" marR="78813" marT="0" marB="0" anchor="ctr" horzOverflow="overflow"/>
                </a:tc>
              </a:tr>
            </a:tbl>
          </a:graphicData>
        </a:graphic>
      </p:graphicFrame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>
          <a:xfrm>
            <a:off x="84138" y="6547929"/>
            <a:ext cx="451822" cy="246221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62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6317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pPr>
              <a:spcBef>
                <a:spcPct val="20000"/>
              </a:spcBef>
            </a:pPr>
            <a:r>
              <a:rPr lang="en-US" altLang="zh-CN" sz="1800" b="0" dirty="0">
                <a:solidFill>
                  <a:schemeClr val="accent5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Appendix- </a:t>
            </a:r>
            <a:r>
              <a:rPr lang="en-US" altLang="zh-CN" sz="1800" b="0" dirty="0" err="1">
                <a:solidFill>
                  <a:schemeClr val="accent5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Eril</a:t>
            </a:r>
            <a:endParaRPr lang="zh-CN" altLang="en-US" sz="1800" b="0" dirty="0">
              <a:solidFill>
                <a:schemeClr val="accent5">
                  <a:lumMod val="50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>
          <a:xfrm>
            <a:off x="84138" y="6547925"/>
            <a:ext cx="388759" cy="246221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63</a:t>
            </a:fld>
            <a:endParaRPr lang="zh-CN" altLang="en-US" dirty="0"/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1269989"/>
              </p:ext>
            </p:extLst>
          </p:nvPr>
        </p:nvGraphicFramePr>
        <p:xfrm>
          <a:off x="548502" y="1327764"/>
          <a:ext cx="7887453" cy="2918556"/>
        </p:xfrm>
        <a:graphic>
          <a:graphicData uri="http://schemas.openxmlformats.org/drawingml/2006/table">
            <a:tbl>
              <a:tblPr>
                <a:tableStyleId>{22838BEF-8BB2-4498-84A7-C5851F593DF1}</a:tableStyleId>
              </a:tblPr>
              <a:tblGrid>
                <a:gridCol w="1798492"/>
                <a:gridCol w="1321434"/>
                <a:gridCol w="2804428"/>
                <a:gridCol w="1963099"/>
              </a:tblGrid>
              <a:tr h="32428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 smtClean="0">
                          <a:effectLst/>
                        </a:rPr>
                        <a:t>Brand</a:t>
                      </a:r>
                      <a:r>
                        <a:rPr lang="en-US" altLang="zh-CN" sz="1050" b="1" u="none" strike="noStrike" dirty="0" smtClean="0">
                          <a:effectLst/>
                        </a:rPr>
                        <a:t>- EN</a:t>
                      </a:r>
                      <a:endParaRPr lang="en-US" sz="1050" b="1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 smtClean="0">
                          <a:effectLst/>
                        </a:rPr>
                        <a:t>Brand</a:t>
                      </a:r>
                      <a:r>
                        <a:rPr lang="en-US" altLang="zh-CN" sz="1050" b="1" u="none" strike="noStrike" dirty="0" smtClean="0">
                          <a:effectLst/>
                        </a:rPr>
                        <a:t>- CN</a:t>
                      </a:r>
                      <a:endParaRPr lang="en-US" sz="1050" b="1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050" b="1" u="none" strike="noStrike" dirty="0" smtClean="0">
                          <a:effectLst/>
                        </a:rPr>
                        <a:t>Company- CN</a:t>
                      </a:r>
                      <a:endParaRPr lang="en-US" sz="1050" b="1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effectLst/>
                        </a:rPr>
                        <a:t>Molecule</a:t>
                      </a:r>
                      <a:endParaRPr lang="en-US" sz="1050" b="1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</a:tr>
              <a:tr h="324284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 err="1">
                          <a:effectLst/>
                          <a:latin typeface="Arial"/>
                        </a:rPr>
                        <a:t>CHUAN</a:t>
                      </a:r>
                      <a:r>
                        <a:rPr lang="en-US" sz="1050" b="0" i="0" u="none" strike="noStrike" dirty="0">
                          <a:effectLst/>
                          <a:latin typeface="Arial"/>
                        </a:rPr>
                        <a:t> WEI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 dirty="0">
                          <a:effectLst/>
                          <a:latin typeface="Arial"/>
                        </a:rPr>
                        <a:t>川威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天津红日药业股份有限公司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effectLst/>
                          <a:latin typeface="Arial"/>
                        </a:rPr>
                        <a:t>  FASUDIL</a:t>
                      </a:r>
                    </a:p>
                  </a:txBody>
                  <a:tcPr marL="8342" marR="8342" marT="9525" marB="0" anchor="ctr"/>
                </a:tc>
              </a:tr>
              <a:tr h="324284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 err="1">
                          <a:effectLst/>
                          <a:latin typeface="Arial"/>
                        </a:rPr>
                        <a:t>NIMOTOP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尼膜同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 dirty="0">
                          <a:effectLst/>
                          <a:latin typeface="Arial"/>
                        </a:rPr>
                        <a:t>拜耳先灵医药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effectLst/>
                          <a:latin typeface="Arial"/>
                        </a:rPr>
                        <a:t>  NIMODIPINE</a:t>
                      </a:r>
                    </a:p>
                  </a:txBody>
                  <a:tcPr marL="8342" marR="8342" marT="9525" marB="0" anchor="ctr">
                    <a:noFill/>
                  </a:tcPr>
                </a:tc>
              </a:tr>
              <a:tr h="324284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effectLst/>
                          <a:latin typeface="Arial"/>
                        </a:rPr>
                        <a:t>FASUDIL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 dirty="0">
                          <a:effectLst/>
                          <a:latin typeface="Arial"/>
                        </a:rPr>
                        <a:t>盐酸法舒地尔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山西普德药业股份有限公司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effectLst/>
                          <a:latin typeface="Arial"/>
                        </a:rPr>
                        <a:t>  FASUDIL</a:t>
                      </a:r>
                    </a:p>
                  </a:txBody>
                  <a:tcPr marL="8342" marR="8342" marT="9525" marB="0" anchor="ctr"/>
                </a:tc>
              </a:tr>
              <a:tr h="324284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effectLst/>
                          <a:latin typeface="Arial"/>
                        </a:rPr>
                        <a:t>NIMODIPINE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尼莫地平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山东瑞阳制药有限公司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effectLst/>
                          <a:latin typeface="Arial"/>
                        </a:rPr>
                        <a:t>  NIMODIPINE</a:t>
                      </a:r>
                    </a:p>
                  </a:txBody>
                  <a:tcPr marL="8342" marR="8342" marT="9525" marB="0" anchor="ctr">
                    <a:noFill/>
                  </a:tcPr>
                </a:tc>
              </a:tr>
              <a:tr h="324284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effectLst/>
                          <a:latin typeface="Arial"/>
                        </a:rPr>
                        <a:t>JI LI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济立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江苏济川制药集团公司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effectLst/>
                          <a:latin typeface="Arial"/>
                        </a:rPr>
                        <a:t>  NIMODIPINE</a:t>
                      </a:r>
                    </a:p>
                  </a:txBody>
                  <a:tcPr marL="8342" marR="8342" marT="9525" marB="0" anchor="ctr"/>
                </a:tc>
              </a:tr>
              <a:tr h="324284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effectLst/>
                          <a:latin typeface="Arial"/>
                        </a:rPr>
                        <a:t>AI BANG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爱邦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山东鲁抗辰欣药业有限公司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effectLst/>
                          <a:latin typeface="Arial"/>
                        </a:rPr>
                        <a:t>  NIMODIPINE</a:t>
                      </a:r>
                    </a:p>
                  </a:txBody>
                  <a:tcPr marL="8342" marR="8342" marT="9525" marB="0" anchor="ctr">
                    <a:noFill/>
                  </a:tcPr>
                </a:tc>
              </a:tr>
              <a:tr h="324284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effectLst/>
                          <a:latin typeface="Arial"/>
                        </a:rPr>
                        <a:t>ERIL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依立卢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旭化成工业株式会社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effectLst/>
                          <a:latin typeface="Arial"/>
                        </a:rPr>
                        <a:t>  FASUDIL</a:t>
                      </a:r>
                    </a:p>
                  </a:txBody>
                  <a:tcPr marL="8342" marR="8342" marT="9525" marB="0" anchor="ctr"/>
                </a:tc>
              </a:tr>
              <a:tr h="324284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effectLst/>
                          <a:latin typeface="Arial"/>
                        </a:rPr>
                        <a:t>BU </a:t>
                      </a:r>
                      <a:r>
                        <a:rPr lang="en-US" sz="1050" b="0" i="0" u="none" strike="noStrike" dirty="0" err="1">
                          <a:effectLst/>
                          <a:latin typeface="Arial"/>
                        </a:rPr>
                        <a:t>RUI</a:t>
                      </a:r>
                      <a:r>
                        <a:rPr lang="en-US" sz="1050" b="0" i="0" u="none" strike="noStrike" dirty="0">
                          <a:effectLst/>
                          <a:latin typeface="Arial"/>
                        </a:rPr>
                        <a:t> XI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布瑞喜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 dirty="0">
                          <a:effectLst/>
                          <a:latin typeface="Arial"/>
                        </a:rPr>
                        <a:t>北京四环科宝制药厂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effectLst/>
                          <a:latin typeface="Arial"/>
                        </a:rPr>
                        <a:t>  NIMODIPINE</a:t>
                      </a:r>
                    </a:p>
                  </a:txBody>
                  <a:tcPr marL="8342" marR="8342" marT="9525" marB="0" anchor="ctr"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4539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7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Share of M02- patch was </a:t>
            </a:r>
            <a:r>
              <a:rPr lang="en-US" altLang="zh-CN" sz="1800" dirty="0" smtClean="0"/>
              <a:t>20.1% </a:t>
            </a:r>
            <a:r>
              <a:rPr lang="en-US" altLang="zh-CN" sz="1800" dirty="0"/>
              <a:t>with GR of </a:t>
            </a:r>
            <a:r>
              <a:rPr lang="en-US" altLang="zh-CN" sz="1800" dirty="0" smtClean="0"/>
              <a:t>26.7% </a:t>
            </a:r>
            <a:r>
              <a:rPr lang="en-US" altLang="zh-CN" sz="1800" dirty="0"/>
              <a:t>in MAT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HORX(Topical Anti-RA </a:t>
            </a:r>
            <a:r>
              <a:rPr lang="zh-CN" altLang="en-US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（</a:t>
            </a:r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incl. TCM</a:t>
            </a:r>
            <a:r>
              <a:rPr lang="zh-CN" altLang="en-US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）</a:t>
            </a:r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) - Category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HORX(Topical Anti-RA </a:t>
            </a:r>
            <a:r>
              <a:rPr lang="zh-CN" altLang="en-US" sz="800" smtClean="0"/>
              <a:t>（</a:t>
            </a:r>
            <a:r>
              <a:rPr lang="en-US" altLang="zh-CN" sz="800" smtClean="0"/>
              <a:t>incl. TCM</a:t>
            </a:r>
            <a:r>
              <a:rPr lang="zh-CN" altLang="en-US" sz="800" smtClean="0"/>
              <a:t>）</a:t>
            </a:r>
            <a:r>
              <a:rPr lang="en-US" altLang="zh-CN" sz="800" smtClean="0"/>
              <a:t>) Relevant Market = TCM- Patch (only hospital data</a:t>
            </a:r>
            <a:r>
              <a:rPr lang="zh-CN" altLang="en-US" sz="800" smtClean="0"/>
              <a:t>， </a:t>
            </a:r>
            <a:r>
              <a:rPr lang="en-US" altLang="zh-CN" sz="800" smtClean="0"/>
              <a:t>OTC data not included); M02- Patch (Topical Anti-rheumatics</a:t>
            </a:r>
            <a:r>
              <a:rPr lang="zh-CN" altLang="en-US" sz="800" smtClean="0"/>
              <a:t>， </a:t>
            </a:r>
            <a:r>
              <a:rPr lang="en-US" altLang="zh-CN" sz="800" smtClean="0"/>
              <a:t>only Top Ext Medic Dressings)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7443128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93733590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20122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8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The value share of M02- patch </a:t>
            </a:r>
            <a:r>
              <a:rPr lang="en-US" altLang="zh-CN" sz="1800" dirty="0" smtClean="0"/>
              <a:t>increased to 21.4% </a:t>
            </a:r>
            <a:r>
              <a:rPr lang="en-US" altLang="zh-CN" sz="1800" dirty="0"/>
              <a:t>with GR of </a:t>
            </a:r>
            <a:r>
              <a:rPr lang="en-US" altLang="zh-CN" sz="1800" dirty="0" smtClean="0"/>
              <a:t>22.5% </a:t>
            </a:r>
            <a:r>
              <a:rPr lang="en-US" altLang="zh-CN" sz="1800" dirty="0"/>
              <a:t>in QTR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HORX(Topical Anti-RA </a:t>
            </a:r>
            <a:r>
              <a:rPr lang="zh-CN" altLang="en-US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（</a:t>
            </a:r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incl. TCM</a:t>
            </a:r>
            <a:r>
              <a:rPr lang="zh-CN" altLang="en-US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）</a:t>
            </a:r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) - Category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HORX(Topical Anti-RA </a:t>
            </a:r>
            <a:r>
              <a:rPr lang="zh-CN" altLang="en-US" sz="800" smtClean="0"/>
              <a:t>（</a:t>
            </a:r>
            <a:r>
              <a:rPr lang="en-US" altLang="zh-CN" sz="800" smtClean="0"/>
              <a:t>incl. TCM</a:t>
            </a:r>
            <a:r>
              <a:rPr lang="zh-CN" altLang="en-US" sz="800" smtClean="0"/>
              <a:t>）</a:t>
            </a:r>
            <a:r>
              <a:rPr lang="en-US" altLang="zh-CN" sz="800" smtClean="0"/>
              <a:t>) Relevant Market = TCM- Patch (only hospital data</a:t>
            </a:r>
            <a:r>
              <a:rPr lang="zh-CN" altLang="en-US" sz="800" smtClean="0"/>
              <a:t>， </a:t>
            </a:r>
            <a:r>
              <a:rPr lang="en-US" altLang="zh-CN" sz="800" smtClean="0"/>
              <a:t>OTC data not included); M02- Patch (Topical Anti-rheumatics</a:t>
            </a:r>
            <a:r>
              <a:rPr lang="zh-CN" altLang="en-US" sz="800" smtClean="0"/>
              <a:t>， </a:t>
            </a:r>
            <a:r>
              <a:rPr lang="en-US" altLang="zh-CN" sz="800" smtClean="0"/>
              <a:t>only Top Ext Medic Dressings)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8403827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9998189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830580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9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err="1"/>
              <a:t>Horxis</a:t>
            </a:r>
            <a:r>
              <a:rPr lang="en-US" altLang="zh-CN" sz="1800" dirty="0"/>
              <a:t> continued to show a downward trend of value share in MAT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HORX(Topical Anti-RA </a:t>
            </a:r>
            <a:r>
              <a:rPr lang="zh-CN" altLang="en-US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（</a:t>
            </a:r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excl. TCM)) - Brand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HORX(Topical Anti-RA </a:t>
            </a:r>
            <a:r>
              <a:rPr lang="zh-CN" altLang="en-US" sz="800" smtClean="0"/>
              <a:t>（</a:t>
            </a:r>
            <a:r>
              <a:rPr lang="en-US" altLang="zh-CN" sz="800" smtClean="0"/>
              <a:t>excl. TCM)) Relevant Market = M02 (Topical Anti-rheumatics</a:t>
            </a:r>
            <a:r>
              <a:rPr lang="zh-CN" altLang="en-US" sz="800" smtClean="0"/>
              <a:t>， </a:t>
            </a:r>
            <a:r>
              <a:rPr lang="en-US" altLang="zh-CN" sz="800" smtClean="0"/>
              <a:t>only Top Ext Medic Dressings)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99093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62418668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6102731" y="6209376"/>
            <a:ext cx="274450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err="1">
                <a:solidFill>
                  <a:prstClr val="black">
                    <a:lumMod val="65000"/>
                    <a:lumOff val="35000"/>
                  </a:prstClr>
                </a:solidFill>
                <a:latin typeface="+mj-lt"/>
                <a:ea typeface="微软雅黑" panose="020B0503020204020204" pitchFamily="34" charset="-122"/>
              </a:rPr>
              <a:t>Liangke’s</a:t>
            </a:r>
            <a:r>
              <a:rPr lang="en-US" altLang="zh-CN" sz="1000" dirty="0">
                <a:solidFill>
                  <a:prstClr val="black">
                    <a:lumMod val="65000"/>
                    <a:lumOff val="35000"/>
                  </a:prstClr>
                </a:solidFill>
                <a:latin typeface="+mj-lt"/>
                <a:ea typeface="微软雅黑" panose="020B0503020204020204" pitchFamily="34" charset="-122"/>
              </a:rPr>
              <a:t> growth rate is  </a:t>
            </a:r>
            <a:r>
              <a:rPr lang="en-US" altLang="zh-CN" sz="10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lt"/>
                <a:ea typeface="微软雅黑" panose="020B0503020204020204" pitchFamily="34" charset="-122"/>
              </a:rPr>
              <a:t>19369</a:t>
            </a:r>
            <a:r>
              <a:rPr lang="en-US" altLang="zh-CN" sz="10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lt"/>
                <a:ea typeface="微软雅黑" panose="020B0503020204020204" pitchFamily="34" charset="-122"/>
              </a:rPr>
              <a:t>.7</a:t>
            </a:r>
            <a:r>
              <a:rPr lang="en-US" altLang="zh-CN" sz="10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+mj-lt"/>
                <a:ea typeface="微软雅黑" panose="020B0503020204020204" pitchFamily="34" charset="-122"/>
              </a:rPr>
              <a:t>%, </a:t>
            </a:r>
            <a:r>
              <a:rPr lang="en-US" altLang="zh-CN" sz="1000" dirty="0">
                <a:solidFill>
                  <a:prstClr val="black">
                    <a:lumMod val="65000"/>
                    <a:lumOff val="35000"/>
                  </a:prstClr>
                </a:solidFill>
                <a:latin typeface="+mj-lt"/>
                <a:ea typeface="微软雅黑" panose="020B0503020204020204" pitchFamily="34" charset="-122"/>
              </a:rPr>
              <a:t>however, its market base is too small.</a:t>
            </a:r>
            <a:endParaRPr lang="zh-CN" altLang="en-US" sz="1000" dirty="0">
              <a:solidFill>
                <a:prstClr val="black">
                  <a:lumMod val="65000"/>
                  <a:lumOff val="35000"/>
                </a:prstClr>
              </a:solidFill>
              <a:latin typeface="+mj-lt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83662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">
  <a:themeElements>
    <a:clrScheme name="">
      <a:dk1>
        <a:srgbClr val="000000"/>
      </a:dk1>
      <a:lt1>
        <a:srgbClr val="BDD262"/>
      </a:lt1>
      <a:dk2>
        <a:srgbClr val="1F448D"/>
      </a:dk2>
      <a:lt2>
        <a:srgbClr val="FBCA5A"/>
      </a:lt2>
      <a:accent1>
        <a:srgbClr val="ABC5E7"/>
      </a:accent1>
      <a:accent2>
        <a:srgbClr val="EE782B"/>
      </a:accent2>
      <a:accent3>
        <a:srgbClr val="DBE5B7"/>
      </a:accent3>
      <a:accent4>
        <a:srgbClr val="000000"/>
      </a:accent4>
      <a:accent5>
        <a:srgbClr val="D2DFF1"/>
      </a:accent5>
      <a:accent6>
        <a:srgbClr val="D86C26"/>
      </a:accent6>
      <a:hlink>
        <a:srgbClr val="4580C2"/>
      </a:hlink>
      <a:folHlink>
        <a:srgbClr val="FBDAC8"/>
      </a:folHlink>
    </a:clrScheme>
    <a:fontScheme name="Type A">
      <a:majorFont>
        <a:latin typeface="Arial"/>
        <a:ea typeface="HGP創英角ｺﾞｼｯｸUB"/>
        <a:cs typeface=""/>
      </a:majorFont>
      <a:minorFont>
        <a:latin typeface="Arial"/>
        <a:ea typeface="HGP創英角ｺﾞｼｯｸUB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HGP創英角ｺﾞｼｯｸUB" pitchFamily="5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HGP創英角ｺﾞｼｯｸUB" pitchFamily="50" charset="-128"/>
          </a:defRPr>
        </a:defPPr>
      </a:lstStyle>
    </a:lnDef>
  </a:objectDefaults>
  <a:extraClrSchemeLst>
    <a:extraClrScheme>
      <a:clrScheme name="Type 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ype A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ype A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ype A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ype A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ype A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ype A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ype A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ype A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ype A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ype A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ype A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ype A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E2DFB4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EECD6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ype A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E2DFB4"/>
        </a:accent1>
        <a:accent2>
          <a:srgbClr val="CD0921"/>
        </a:accent2>
        <a:accent3>
          <a:srgbClr val="FFFFFF"/>
        </a:accent3>
        <a:accent4>
          <a:srgbClr val="000000"/>
        </a:accent4>
        <a:accent5>
          <a:srgbClr val="EEECD6"/>
        </a:accent5>
        <a:accent6>
          <a:srgbClr val="BA071D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ype A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E2DFB4"/>
        </a:accent1>
        <a:accent2>
          <a:srgbClr val="CD0921"/>
        </a:accent2>
        <a:accent3>
          <a:srgbClr val="FFFFFF"/>
        </a:accent3>
        <a:accent4>
          <a:srgbClr val="000000"/>
        </a:accent4>
        <a:accent5>
          <a:srgbClr val="EEECD6"/>
        </a:accent5>
        <a:accent6>
          <a:srgbClr val="BA071D"/>
        </a:accent6>
        <a:hlink>
          <a:srgbClr val="E98E4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ype A 1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E2DFB4"/>
        </a:accent1>
        <a:accent2>
          <a:srgbClr val="CD0921"/>
        </a:accent2>
        <a:accent3>
          <a:srgbClr val="FFFFFF"/>
        </a:accent3>
        <a:accent4>
          <a:srgbClr val="000000"/>
        </a:accent4>
        <a:accent5>
          <a:srgbClr val="EEECD6"/>
        </a:accent5>
        <a:accent6>
          <a:srgbClr val="BA071D"/>
        </a:accent6>
        <a:hlink>
          <a:srgbClr val="E98E40"/>
        </a:hlink>
        <a:folHlink>
          <a:srgbClr val="FCD75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62712</TotalTime>
  <Words>5594</Words>
  <Application>Microsoft Office PowerPoint</Application>
  <PresentationFormat>全屏显示(4:3)</PresentationFormat>
  <Paragraphs>1205</Paragraphs>
  <Slides>63</Slides>
  <Notes>5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63</vt:i4>
      </vt:variant>
    </vt:vector>
  </HeadingPairs>
  <TitlesOfParts>
    <vt:vector size="64" baseType="lpstr">
      <vt:lpstr>Default</vt:lpstr>
      <vt:lpstr>2016Q1’s IMS Report of Eisai Brand Performance (AM)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Appendix</vt:lpstr>
      <vt:lpstr>Appendix - Patient Day定义及计算方法</vt:lpstr>
      <vt:lpstr>Appendix- Horxis</vt:lpstr>
      <vt:lpstr>Appendix- SNMC</vt:lpstr>
      <vt:lpstr>Appendix- Eril</vt:lpstr>
    </vt:vector>
  </TitlesOfParts>
  <Company>Eisai Co.,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Eisai Strategy Presentation</dc:title>
  <dc:creator>Kyoko Tezuka</dc:creator>
  <cp:lastModifiedBy>Yiwei Li</cp:lastModifiedBy>
  <cp:revision>4531</cp:revision>
  <cp:lastPrinted>2012-08-15T01:17:35Z</cp:lastPrinted>
  <dcterms:created xsi:type="dcterms:W3CDTF">2001-10-01T14:33:37Z</dcterms:created>
  <dcterms:modified xsi:type="dcterms:W3CDTF">2016-05-17T05:33:31Z</dcterms:modified>
</cp:coreProperties>
</file>